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0"/>
  </p:notesMasterIdLst>
  <p:sldIdLst>
    <p:sldId id="256" r:id="rId2"/>
    <p:sldId id="257" r:id="rId3"/>
    <p:sldId id="258" r:id="rId4"/>
    <p:sldId id="259" r:id="rId5"/>
    <p:sldId id="260" r:id="rId6"/>
    <p:sldId id="261" r:id="rId7"/>
    <p:sldId id="262" r:id="rId8"/>
    <p:sldId id="263" r:id="rId9"/>
  </p:sldIdLst>
  <p:sldSz cx="14630400" cy="8229600"/>
  <p:notesSz cx="8229600" cy="14630400"/>
  <p:embeddedFontLst>
    <p:embeddedFont>
      <p:font typeface="Host Grotesk Medium" panose="020B0604020202020204" charset="0"/>
      <p:regular r:id="rId11"/>
    </p:embeddedFont>
    <p:embeddedFont>
      <p:font typeface="Roboto" panose="02000000000000000000" pitchFamily="2" charset="0"/>
      <p:regular r:id="rId1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69" d="100"/>
          <a:sy n="69" d="100"/>
        </p:scale>
        <p:origin x="677"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2.fntdata"/><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653454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C7E0E7"/>
          </a:solidFill>
          <a:ln/>
        </p:spPr>
      </p:sp>
      <p:sp>
        <p:nvSpPr>
          <p:cNvPr id="3" name="Shape 1"/>
          <p:cNvSpPr/>
          <p:nvPr/>
        </p:nvSpPr>
        <p:spPr>
          <a:xfrm>
            <a:off x="0" y="0"/>
            <a:ext cx="14630400" cy="8229600"/>
          </a:xfrm>
          <a:prstGeom prst="rect">
            <a:avLst/>
          </a:prstGeom>
          <a:solidFill>
            <a:srgbClr val="FAF9F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C7E0E7"/>
          </a:solidFill>
          <a:ln/>
        </p:spPr>
      </p:sp>
      <p:sp>
        <p:nvSpPr>
          <p:cNvPr id="3" name="Shape 1"/>
          <p:cNvSpPr/>
          <p:nvPr/>
        </p:nvSpPr>
        <p:spPr>
          <a:xfrm>
            <a:off x="0" y="0"/>
            <a:ext cx="14630400" cy="8229600"/>
          </a:xfrm>
          <a:prstGeom prst="rect">
            <a:avLst/>
          </a:prstGeom>
          <a:solidFill>
            <a:srgbClr val="FAF9F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C7E0E7"/>
          </a:solidFill>
          <a:ln/>
        </p:spPr>
      </p:sp>
      <p:sp>
        <p:nvSpPr>
          <p:cNvPr id="3" name="Shape 1"/>
          <p:cNvSpPr/>
          <p:nvPr/>
        </p:nvSpPr>
        <p:spPr>
          <a:xfrm>
            <a:off x="0" y="0"/>
            <a:ext cx="14630400" cy="8229600"/>
          </a:xfrm>
          <a:prstGeom prst="rect">
            <a:avLst/>
          </a:prstGeom>
          <a:solidFill>
            <a:srgbClr val="FAF9F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C7E0E7"/>
          </a:solidFill>
          <a:ln/>
        </p:spPr>
      </p:sp>
      <p:sp>
        <p:nvSpPr>
          <p:cNvPr id="3" name="Shape 1"/>
          <p:cNvSpPr/>
          <p:nvPr/>
        </p:nvSpPr>
        <p:spPr>
          <a:xfrm>
            <a:off x="0" y="0"/>
            <a:ext cx="14630400" cy="8229600"/>
          </a:xfrm>
          <a:prstGeom prst="rect">
            <a:avLst/>
          </a:prstGeom>
          <a:solidFill>
            <a:srgbClr val="FAF9F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C7E0E7"/>
          </a:solidFill>
          <a:ln/>
        </p:spPr>
      </p:sp>
      <p:sp>
        <p:nvSpPr>
          <p:cNvPr id="3" name="Shape 1"/>
          <p:cNvSpPr/>
          <p:nvPr/>
        </p:nvSpPr>
        <p:spPr>
          <a:xfrm>
            <a:off x="0" y="0"/>
            <a:ext cx="14630400" cy="8229600"/>
          </a:xfrm>
          <a:prstGeom prst="rect">
            <a:avLst/>
          </a:prstGeom>
          <a:solidFill>
            <a:srgbClr val="FAF9F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C7E0E7"/>
          </a:solidFill>
          <a:ln/>
        </p:spPr>
      </p:sp>
      <p:sp>
        <p:nvSpPr>
          <p:cNvPr id="3" name="Shape 1"/>
          <p:cNvSpPr/>
          <p:nvPr/>
        </p:nvSpPr>
        <p:spPr>
          <a:xfrm>
            <a:off x="0" y="0"/>
            <a:ext cx="14630400" cy="8229600"/>
          </a:xfrm>
          <a:prstGeom prst="rect">
            <a:avLst/>
          </a:prstGeom>
          <a:solidFill>
            <a:srgbClr val="FAF9F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C7E0E7"/>
          </a:solidFill>
          <a:ln/>
        </p:spPr>
      </p:sp>
      <p:sp>
        <p:nvSpPr>
          <p:cNvPr id="3" name="Shape 1"/>
          <p:cNvSpPr/>
          <p:nvPr/>
        </p:nvSpPr>
        <p:spPr>
          <a:xfrm>
            <a:off x="0" y="0"/>
            <a:ext cx="14630400" cy="8229600"/>
          </a:xfrm>
          <a:prstGeom prst="rect">
            <a:avLst/>
          </a:prstGeom>
          <a:solidFill>
            <a:srgbClr val="FAF9F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C7E0E7"/>
          </a:solidFill>
          <a:ln/>
        </p:spPr>
      </p:sp>
      <p:sp>
        <p:nvSpPr>
          <p:cNvPr id="3" name="Shape 1"/>
          <p:cNvSpPr/>
          <p:nvPr/>
        </p:nvSpPr>
        <p:spPr>
          <a:xfrm>
            <a:off x="0" y="0"/>
            <a:ext cx="14630400" cy="8229600"/>
          </a:xfrm>
          <a:prstGeom prst="rect">
            <a:avLst/>
          </a:prstGeom>
          <a:solidFill>
            <a:srgbClr val="FAF9F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7.png"/><Relationship Id="rId11" Type="http://schemas.openxmlformats.org/officeDocument/2006/relationships/image" Target="../media/image12.svg"/><Relationship Id="rId5" Type="http://schemas.openxmlformats.org/officeDocument/2006/relationships/image" Target="../media/image6.sv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 Id="rId9"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8869680" y="0"/>
            <a:ext cx="5760720" cy="8229600"/>
          </a:xfrm>
          <a:prstGeom prst="rect">
            <a:avLst/>
          </a:prstGeom>
        </p:spPr>
      </p:pic>
      <p:sp>
        <p:nvSpPr>
          <p:cNvPr id="3" name="Text 0"/>
          <p:cNvSpPr/>
          <p:nvPr/>
        </p:nvSpPr>
        <p:spPr>
          <a:xfrm>
            <a:off x="793790" y="800933"/>
            <a:ext cx="3969425" cy="496133"/>
          </a:xfrm>
          <a:prstGeom prst="rect">
            <a:avLst/>
          </a:prstGeom>
          <a:noFill/>
          <a:ln/>
        </p:spPr>
        <p:txBody>
          <a:bodyPr wrap="none" lIns="0" tIns="0" rIns="0" bIns="0" rtlCol="0" anchor="t"/>
          <a:lstStyle/>
          <a:p>
            <a:pPr marL="0" indent="0" algn="l">
              <a:lnSpc>
                <a:spcPts val="3900"/>
              </a:lnSpc>
              <a:buNone/>
            </a:pPr>
            <a:r>
              <a:rPr lang="en-US" sz="3100" dirty="0">
                <a:solidFill>
                  <a:srgbClr val="2E3C4E"/>
                </a:solidFill>
                <a:latin typeface="Host Grotesk Medium" pitchFamily="34" charset="0"/>
                <a:ea typeface="Host Grotesk Medium" pitchFamily="34" charset="-122"/>
                <a:cs typeface="Host Grotesk Medium" pitchFamily="34" charset="-120"/>
              </a:rPr>
              <a:t>Transfer Learning</a:t>
            </a:r>
            <a:endParaRPr lang="en-US" sz="3100" dirty="0"/>
          </a:p>
        </p:txBody>
      </p:sp>
      <p:sp>
        <p:nvSpPr>
          <p:cNvPr id="4" name="Text 1"/>
          <p:cNvSpPr/>
          <p:nvPr/>
        </p:nvSpPr>
        <p:spPr>
          <a:xfrm>
            <a:off x="793790" y="1463754"/>
            <a:ext cx="7556421" cy="607219"/>
          </a:xfrm>
          <a:prstGeom prst="rect">
            <a:avLst/>
          </a:prstGeom>
          <a:noFill/>
          <a:ln/>
        </p:spPr>
        <p:txBody>
          <a:bodyPr wrap="square" lIns="0" tIns="0" rIns="0" bIns="0" rtlCol="0" anchor="t"/>
          <a:lstStyle/>
          <a:p>
            <a:pPr marL="0" indent="0" algn="l">
              <a:lnSpc>
                <a:spcPts val="1550"/>
              </a:lnSpc>
              <a:buNone/>
            </a:pPr>
            <a:r>
              <a:rPr lang="en-US" sz="1250" dirty="0">
                <a:solidFill>
                  <a:srgbClr val="384653"/>
                </a:solidFill>
                <a:latin typeface="Roboto" pitchFamily="34" charset="0"/>
                <a:ea typeface="Roboto" pitchFamily="34" charset="-122"/>
                <a:cs typeface="Roboto" pitchFamily="34" charset="-120"/>
              </a:rPr>
              <a:t>Transfer Learning is a deep learning technique that reuses knowledge from a source task to enhance learning on a new, related target task. It addresses the significant challenges of training deep learning models from scratch, which typically demands:</a:t>
            </a:r>
            <a:endParaRPr lang="en-US" sz="1250" dirty="0"/>
          </a:p>
        </p:txBody>
      </p:sp>
      <p:sp>
        <p:nvSpPr>
          <p:cNvPr id="5" name="Shape 2"/>
          <p:cNvSpPr/>
          <p:nvPr/>
        </p:nvSpPr>
        <p:spPr>
          <a:xfrm>
            <a:off x="793790" y="2195989"/>
            <a:ext cx="7556421" cy="880229"/>
          </a:xfrm>
          <a:prstGeom prst="roundRect">
            <a:avLst>
              <a:gd name="adj" fmla="val 12466"/>
            </a:avLst>
          </a:prstGeom>
          <a:solidFill>
            <a:srgbClr val="FAF9F5"/>
          </a:solidFill>
          <a:ln w="22860">
            <a:solidFill>
              <a:srgbClr val="BFD3D8"/>
            </a:solidFill>
            <a:prstDash val="solid"/>
          </a:ln>
        </p:spPr>
      </p:sp>
      <p:pic>
        <p:nvPicPr>
          <p:cNvPr id="6" name="Image 1" descr="preencoded.png"/>
          <p:cNvPicPr>
            <a:picLocks noChangeAspect="1"/>
          </p:cNvPicPr>
          <p:nvPr/>
        </p:nvPicPr>
        <p:blipFill>
          <a:blip r:embed="rId4"/>
          <a:stretch>
            <a:fillRect/>
          </a:stretch>
        </p:blipFill>
        <p:spPr>
          <a:xfrm>
            <a:off x="770930" y="2195989"/>
            <a:ext cx="91440" cy="880229"/>
          </a:xfrm>
          <a:prstGeom prst="rect">
            <a:avLst/>
          </a:prstGeom>
        </p:spPr>
      </p:pic>
      <p:sp>
        <p:nvSpPr>
          <p:cNvPr id="7" name="Text 3"/>
          <p:cNvSpPr/>
          <p:nvPr/>
        </p:nvSpPr>
        <p:spPr>
          <a:xfrm>
            <a:off x="1043940" y="2377559"/>
            <a:ext cx="1984653" cy="248007"/>
          </a:xfrm>
          <a:prstGeom prst="rect">
            <a:avLst/>
          </a:prstGeom>
          <a:noFill/>
          <a:ln/>
        </p:spPr>
        <p:txBody>
          <a:bodyPr wrap="none" lIns="0" tIns="0" rIns="0" bIns="0" rtlCol="0" anchor="t"/>
          <a:lstStyle/>
          <a:p>
            <a:pPr marL="0" indent="0" algn="l">
              <a:lnSpc>
                <a:spcPts val="1950"/>
              </a:lnSpc>
              <a:buNone/>
            </a:pPr>
            <a:r>
              <a:rPr lang="en-US" sz="1550" dirty="0">
                <a:solidFill>
                  <a:srgbClr val="384653"/>
                </a:solidFill>
                <a:latin typeface="Host Grotesk Medium" pitchFamily="34" charset="0"/>
                <a:ea typeface="Host Grotesk Medium" pitchFamily="34" charset="-122"/>
                <a:cs typeface="Host Grotesk Medium" pitchFamily="34" charset="-120"/>
              </a:rPr>
              <a:t>Huge Datasets</a:t>
            </a:r>
            <a:endParaRPr lang="en-US" sz="1550" dirty="0"/>
          </a:p>
        </p:txBody>
      </p:sp>
      <p:sp>
        <p:nvSpPr>
          <p:cNvPr id="8" name="Text 4"/>
          <p:cNvSpPr/>
          <p:nvPr/>
        </p:nvSpPr>
        <p:spPr>
          <a:xfrm>
            <a:off x="1043940" y="2692241"/>
            <a:ext cx="7124700" cy="202406"/>
          </a:xfrm>
          <a:prstGeom prst="rect">
            <a:avLst/>
          </a:prstGeom>
          <a:noFill/>
          <a:ln/>
        </p:spPr>
        <p:txBody>
          <a:bodyPr wrap="none" lIns="0" tIns="0" rIns="0" bIns="0" rtlCol="0" anchor="t"/>
          <a:lstStyle/>
          <a:p>
            <a:pPr marL="0" indent="0" algn="l">
              <a:lnSpc>
                <a:spcPts val="1550"/>
              </a:lnSpc>
              <a:buNone/>
            </a:pPr>
            <a:r>
              <a:rPr lang="en-US" sz="1250" dirty="0">
                <a:solidFill>
                  <a:srgbClr val="384653"/>
                </a:solidFill>
                <a:latin typeface="Roboto" pitchFamily="34" charset="0"/>
                <a:ea typeface="Roboto" pitchFamily="34" charset="-122"/>
                <a:cs typeface="Roboto" pitchFamily="34" charset="-120"/>
              </a:rPr>
              <a:t>Requiring millions of labeled samples.</a:t>
            </a:r>
            <a:endParaRPr lang="en-US" sz="1250" dirty="0"/>
          </a:p>
        </p:txBody>
      </p:sp>
      <p:sp>
        <p:nvSpPr>
          <p:cNvPr id="9" name="Shape 5"/>
          <p:cNvSpPr/>
          <p:nvPr/>
        </p:nvSpPr>
        <p:spPr>
          <a:xfrm>
            <a:off x="793790" y="3187303"/>
            <a:ext cx="7556421" cy="880229"/>
          </a:xfrm>
          <a:prstGeom prst="roundRect">
            <a:avLst>
              <a:gd name="adj" fmla="val 12466"/>
            </a:avLst>
          </a:prstGeom>
          <a:solidFill>
            <a:srgbClr val="FAF9F5"/>
          </a:solidFill>
          <a:ln w="22860">
            <a:solidFill>
              <a:srgbClr val="BFD3D8"/>
            </a:solidFill>
            <a:prstDash val="solid"/>
          </a:ln>
        </p:spPr>
      </p:sp>
      <p:pic>
        <p:nvPicPr>
          <p:cNvPr id="10" name="Image 2" descr="preencoded.png"/>
          <p:cNvPicPr>
            <a:picLocks noChangeAspect="1"/>
          </p:cNvPicPr>
          <p:nvPr/>
        </p:nvPicPr>
        <p:blipFill>
          <a:blip r:embed="rId4"/>
          <a:stretch>
            <a:fillRect/>
          </a:stretch>
        </p:blipFill>
        <p:spPr>
          <a:xfrm>
            <a:off x="770930" y="3187303"/>
            <a:ext cx="91440" cy="880229"/>
          </a:xfrm>
          <a:prstGeom prst="rect">
            <a:avLst/>
          </a:prstGeom>
        </p:spPr>
      </p:pic>
      <p:sp>
        <p:nvSpPr>
          <p:cNvPr id="11" name="Text 6"/>
          <p:cNvSpPr/>
          <p:nvPr/>
        </p:nvSpPr>
        <p:spPr>
          <a:xfrm>
            <a:off x="1043940" y="3368873"/>
            <a:ext cx="1984653" cy="248007"/>
          </a:xfrm>
          <a:prstGeom prst="rect">
            <a:avLst/>
          </a:prstGeom>
          <a:noFill/>
          <a:ln/>
        </p:spPr>
        <p:txBody>
          <a:bodyPr wrap="none" lIns="0" tIns="0" rIns="0" bIns="0" rtlCol="0" anchor="t"/>
          <a:lstStyle/>
          <a:p>
            <a:pPr marL="0" indent="0" algn="l">
              <a:lnSpc>
                <a:spcPts val="1950"/>
              </a:lnSpc>
              <a:buNone/>
            </a:pPr>
            <a:r>
              <a:rPr lang="en-US" sz="1550" dirty="0">
                <a:solidFill>
                  <a:srgbClr val="384653"/>
                </a:solidFill>
                <a:latin typeface="Host Grotesk Medium" pitchFamily="34" charset="0"/>
                <a:ea typeface="Host Grotesk Medium" pitchFamily="34" charset="-122"/>
                <a:cs typeface="Host Grotesk Medium" pitchFamily="34" charset="-120"/>
              </a:rPr>
              <a:t>High Compute</a:t>
            </a:r>
            <a:endParaRPr lang="en-US" sz="1550" dirty="0"/>
          </a:p>
        </p:txBody>
      </p:sp>
      <p:sp>
        <p:nvSpPr>
          <p:cNvPr id="12" name="Text 7"/>
          <p:cNvSpPr/>
          <p:nvPr/>
        </p:nvSpPr>
        <p:spPr>
          <a:xfrm>
            <a:off x="1043940" y="3683556"/>
            <a:ext cx="7124700" cy="202406"/>
          </a:xfrm>
          <a:prstGeom prst="rect">
            <a:avLst/>
          </a:prstGeom>
          <a:noFill/>
          <a:ln/>
        </p:spPr>
        <p:txBody>
          <a:bodyPr wrap="none" lIns="0" tIns="0" rIns="0" bIns="0" rtlCol="0" anchor="t"/>
          <a:lstStyle/>
          <a:p>
            <a:pPr marL="0" indent="0" algn="l">
              <a:lnSpc>
                <a:spcPts val="1550"/>
              </a:lnSpc>
              <a:buNone/>
            </a:pPr>
            <a:r>
              <a:rPr lang="en-US" sz="1250" dirty="0">
                <a:solidFill>
                  <a:srgbClr val="384653"/>
                </a:solidFill>
                <a:latin typeface="Roboto" pitchFamily="34" charset="0"/>
                <a:ea typeface="Roboto" pitchFamily="34" charset="-122"/>
                <a:cs typeface="Roboto" pitchFamily="34" charset="-120"/>
              </a:rPr>
              <a:t>Demanding expensive GPUs/TPUs.</a:t>
            </a:r>
            <a:endParaRPr lang="en-US" sz="1250" dirty="0"/>
          </a:p>
        </p:txBody>
      </p:sp>
      <p:sp>
        <p:nvSpPr>
          <p:cNvPr id="13" name="Shape 8"/>
          <p:cNvSpPr/>
          <p:nvPr/>
        </p:nvSpPr>
        <p:spPr>
          <a:xfrm>
            <a:off x="793790" y="4178617"/>
            <a:ext cx="7556421" cy="880229"/>
          </a:xfrm>
          <a:prstGeom prst="roundRect">
            <a:avLst>
              <a:gd name="adj" fmla="val 12466"/>
            </a:avLst>
          </a:prstGeom>
          <a:solidFill>
            <a:srgbClr val="FAF9F5"/>
          </a:solidFill>
          <a:ln w="22860">
            <a:solidFill>
              <a:srgbClr val="BFD3D8"/>
            </a:solidFill>
            <a:prstDash val="solid"/>
          </a:ln>
        </p:spPr>
      </p:sp>
      <p:pic>
        <p:nvPicPr>
          <p:cNvPr id="14" name="Image 3" descr="preencoded.png"/>
          <p:cNvPicPr>
            <a:picLocks noChangeAspect="1"/>
          </p:cNvPicPr>
          <p:nvPr/>
        </p:nvPicPr>
        <p:blipFill>
          <a:blip r:embed="rId4"/>
          <a:stretch>
            <a:fillRect/>
          </a:stretch>
        </p:blipFill>
        <p:spPr>
          <a:xfrm>
            <a:off x="770930" y="4178617"/>
            <a:ext cx="91440" cy="880229"/>
          </a:xfrm>
          <a:prstGeom prst="rect">
            <a:avLst/>
          </a:prstGeom>
        </p:spPr>
      </p:pic>
      <p:sp>
        <p:nvSpPr>
          <p:cNvPr id="15" name="Text 9"/>
          <p:cNvSpPr/>
          <p:nvPr/>
        </p:nvSpPr>
        <p:spPr>
          <a:xfrm>
            <a:off x="1043940" y="4360188"/>
            <a:ext cx="1984653" cy="248007"/>
          </a:xfrm>
          <a:prstGeom prst="rect">
            <a:avLst/>
          </a:prstGeom>
          <a:noFill/>
          <a:ln/>
        </p:spPr>
        <p:txBody>
          <a:bodyPr wrap="none" lIns="0" tIns="0" rIns="0" bIns="0" rtlCol="0" anchor="t"/>
          <a:lstStyle/>
          <a:p>
            <a:pPr marL="0" indent="0" algn="l">
              <a:lnSpc>
                <a:spcPts val="1950"/>
              </a:lnSpc>
              <a:buNone/>
            </a:pPr>
            <a:r>
              <a:rPr lang="en-US" sz="1550" dirty="0">
                <a:solidFill>
                  <a:srgbClr val="384653"/>
                </a:solidFill>
                <a:latin typeface="Host Grotesk Medium" pitchFamily="34" charset="0"/>
                <a:ea typeface="Host Grotesk Medium" pitchFamily="34" charset="-122"/>
                <a:cs typeface="Host Grotesk Medium" pitchFamily="34" charset="-120"/>
              </a:rPr>
              <a:t>Extended Time</a:t>
            </a:r>
            <a:endParaRPr lang="en-US" sz="1550" dirty="0"/>
          </a:p>
        </p:txBody>
      </p:sp>
      <p:sp>
        <p:nvSpPr>
          <p:cNvPr id="16" name="Text 10"/>
          <p:cNvSpPr/>
          <p:nvPr/>
        </p:nvSpPr>
        <p:spPr>
          <a:xfrm>
            <a:off x="1043940" y="4674870"/>
            <a:ext cx="7124700" cy="202406"/>
          </a:xfrm>
          <a:prstGeom prst="rect">
            <a:avLst/>
          </a:prstGeom>
          <a:noFill/>
          <a:ln/>
        </p:spPr>
        <p:txBody>
          <a:bodyPr wrap="none" lIns="0" tIns="0" rIns="0" bIns="0" rtlCol="0" anchor="t"/>
          <a:lstStyle/>
          <a:p>
            <a:pPr marL="0" indent="0" algn="l">
              <a:lnSpc>
                <a:spcPts val="1550"/>
              </a:lnSpc>
              <a:buNone/>
            </a:pPr>
            <a:r>
              <a:rPr lang="en-US" sz="1250" dirty="0">
                <a:solidFill>
                  <a:srgbClr val="384653"/>
                </a:solidFill>
                <a:latin typeface="Roboto" pitchFamily="34" charset="0"/>
                <a:ea typeface="Roboto" pitchFamily="34" charset="-122"/>
                <a:cs typeface="Roboto" pitchFamily="34" charset="-120"/>
              </a:rPr>
              <a:t>Often taking days to weeks.</a:t>
            </a:r>
            <a:endParaRPr lang="en-US" sz="1250" dirty="0"/>
          </a:p>
        </p:txBody>
      </p:sp>
      <p:sp>
        <p:nvSpPr>
          <p:cNvPr id="17" name="Shape 11"/>
          <p:cNvSpPr/>
          <p:nvPr/>
        </p:nvSpPr>
        <p:spPr>
          <a:xfrm>
            <a:off x="793790" y="5169932"/>
            <a:ext cx="7556421" cy="880229"/>
          </a:xfrm>
          <a:prstGeom prst="roundRect">
            <a:avLst>
              <a:gd name="adj" fmla="val 12466"/>
            </a:avLst>
          </a:prstGeom>
          <a:solidFill>
            <a:srgbClr val="FAF9F5"/>
          </a:solidFill>
          <a:ln w="22860">
            <a:solidFill>
              <a:srgbClr val="BFD3D8"/>
            </a:solidFill>
            <a:prstDash val="solid"/>
          </a:ln>
        </p:spPr>
      </p:sp>
      <p:pic>
        <p:nvPicPr>
          <p:cNvPr id="18" name="Image 4" descr="preencoded.png"/>
          <p:cNvPicPr>
            <a:picLocks noChangeAspect="1"/>
          </p:cNvPicPr>
          <p:nvPr/>
        </p:nvPicPr>
        <p:blipFill>
          <a:blip r:embed="rId4"/>
          <a:stretch>
            <a:fillRect/>
          </a:stretch>
        </p:blipFill>
        <p:spPr>
          <a:xfrm>
            <a:off x="770930" y="5169932"/>
            <a:ext cx="91440" cy="880229"/>
          </a:xfrm>
          <a:prstGeom prst="rect">
            <a:avLst/>
          </a:prstGeom>
        </p:spPr>
      </p:pic>
      <p:sp>
        <p:nvSpPr>
          <p:cNvPr id="19" name="Text 12"/>
          <p:cNvSpPr/>
          <p:nvPr/>
        </p:nvSpPr>
        <p:spPr>
          <a:xfrm>
            <a:off x="1043940" y="5351502"/>
            <a:ext cx="1984653" cy="248007"/>
          </a:xfrm>
          <a:prstGeom prst="rect">
            <a:avLst/>
          </a:prstGeom>
          <a:noFill/>
          <a:ln/>
        </p:spPr>
        <p:txBody>
          <a:bodyPr wrap="none" lIns="0" tIns="0" rIns="0" bIns="0" rtlCol="0" anchor="t"/>
          <a:lstStyle/>
          <a:p>
            <a:pPr marL="0" indent="0" algn="l">
              <a:lnSpc>
                <a:spcPts val="1950"/>
              </a:lnSpc>
              <a:buNone/>
            </a:pPr>
            <a:r>
              <a:rPr lang="en-US" sz="1550" dirty="0">
                <a:solidFill>
                  <a:srgbClr val="384653"/>
                </a:solidFill>
                <a:latin typeface="Host Grotesk Medium" pitchFamily="34" charset="0"/>
                <a:ea typeface="Host Grotesk Medium" pitchFamily="34" charset="-122"/>
                <a:cs typeface="Host Grotesk Medium" pitchFamily="34" charset="-120"/>
              </a:rPr>
              <a:t>Specialized Expertise</a:t>
            </a:r>
            <a:endParaRPr lang="en-US" sz="1550" dirty="0"/>
          </a:p>
        </p:txBody>
      </p:sp>
      <p:sp>
        <p:nvSpPr>
          <p:cNvPr id="20" name="Text 13"/>
          <p:cNvSpPr/>
          <p:nvPr/>
        </p:nvSpPr>
        <p:spPr>
          <a:xfrm>
            <a:off x="1043940" y="5666184"/>
            <a:ext cx="7124700" cy="202406"/>
          </a:xfrm>
          <a:prstGeom prst="rect">
            <a:avLst/>
          </a:prstGeom>
          <a:noFill/>
          <a:ln/>
        </p:spPr>
        <p:txBody>
          <a:bodyPr wrap="none" lIns="0" tIns="0" rIns="0" bIns="0" rtlCol="0" anchor="t"/>
          <a:lstStyle/>
          <a:p>
            <a:pPr marL="0" indent="0" algn="l">
              <a:lnSpc>
                <a:spcPts val="1550"/>
              </a:lnSpc>
              <a:buNone/>
            </a:pPr>
            <a:r>
              <a:rPr lang="en-US" sz="1250" dirty="0">
                <a:solidFill>
                  <a:srgbClr val="384653"/>
                </a:solidFill>
                <a:latin typeface="Roboto" pitchFamily="34" charset="0"/>
                <a:ea typeface="Roboto" pitchFamily="34" charset="-122"/>
                <a:cs typeface="Roboto" pitchFamily="34" charset="-120"/>
              </a:rPr>
              <a:t>Needing careful model tuning.</a:t>
            </a:r>
            <a:endParaRPr lang="en-US" sz="1250" dirty="0"/>
          </a:p>
        </p:txBody>
      </p:sp>
      <p:sp>
        <p:nvSpPr>
          <p:cNvPr id="21" name="Text 14"/>
          <p:cNvSpPr/>
          <p:nvPr/>
        </p:nvSpPr>
        <p:spPr>
          <a:xfrm>
            <a:off x="793790" y="6175177"/>
            <a:ext cx="7556421" cy="202406"/>
          </a:xfrm>
          <a:prstGeom prst="rect">
            <a:avLst/>
          </a:prstGeom>
          <a:noFill/>
          <a:ln/>
        </p:spPr>
        <p:txBody>
          <a:bodyPr wrap="none" lIns="0" tIns="0" rIns="0" bIns="0" rtlCol="0" anchor="t"/>
          <a:lstStyle/>
          <a:p>
            <a:pPr marL="0" indent="0" algn="l">
              <a:lnSpc>
                <a:spcPts val="1550"/>
              </a:lnSpc>
              <a:buNone/>
            </a:pPr>
            <a:r>
              <a:rPr lang="en-US" sz="1250" dirty="0">
                <a:solidFill>
                  <a:srgbClr val="384653"/>
                </a:solidFill>
                <a:latin typeface="Roboto" pitchFamily="34" charset="0"/>
                <a:ea typeface="Roboto" pitchFamily="34" charset="-122"/>
                <a:cs typeface="Roboto" pitchFamily="34" charset="-120"/>
              </a:rPr>
              <a:t>Transfer Learning is your go-to strategy when:</a:t>
            </a:r>
            <a:endParaRPr lang="en-US" sz="1250" dirty="0"/>
          </a:p>
        </p:txBody>
      </p:sp>
      <p:sp>
        <p:nvSpPr>
          <p:cNvPr id="22" name="Text 15"/>
          <p:cNvSpPr/>
          <p:nvPr/>
        </p:nvSpPr>
        <p:spPr>
          <a:xfrm>
            <a:off x="793790" y="6502598"/>
            <a:ext cx="7556421" cy="202406"/>
          </a:xfrm>
          <a:prstGeom prst="rect">
            <a:avLst/>
          </a:prstGeom>
          <a:noFill/>
          <a:ln/>
        </p:spPr>
        <p:txBody>
          <a:bodyPr wrap="none" lIns="0" tIns="0" rIns="0" bIns="0" rtlCol="0" anchor="t"/>
          <a:lstStyle/>
          <a:p>
            <a:pPr marL="342900" indent="-342900" algn="l">
              <a:lnSpc>
                <a:spcPts val="1550"/>
              </a:lnSpc>
              <a:buSzPct val="100000"/>
              <a:buChar char="•"/>
            </a:pPr>
            <a:r>
              <a:rPr lang="en-US" sz="1250" b="1" dirty="0">
                <a:solidFill>
                  <a:srgbClr val="384653"/>
                </a:solidFill>
                <a:latin typeface="Roboto" pitchFamily="34" charset="0"/>
                <a:ea typeface="Roboto" pitchFamily="34" charset="-122"/>
                <a:cs typeface="Roboto" pitchFamily="34" charset="-120"/>
              </a:rPr>
              <a:t>Labeled Data is Limited:</a:t>
            </a:r>
            <a:r>
              <a:rPr lang="en-US" sz="1250" dirty="0">
                <a:solidFill>
                  <a:srgbClr val="384653"/>
                </a:solidFill>
                <a:latin typeface="Roboto" pitchFamily="34" charset="0"/>
                <a:ea typeface="Roboto" pitchFamily="34" charset="-122"/>
                <a:cs typeface="Roboto" pitchFamily="34" charset="-120"/>
              </a:rPr>
              <a:t> This is the most common scenario.</a:t>
            </a:r>
            <a:endParaRPr lang="en-US" sz="1250" dirty="0"/>
          </a:p>
        </p:txBody>
      </p:sp>
      <p:sp>
        <p:nvSpPr>
          <p:cNvPr id="23" name="Text 16"/>
          <p:cNvSpPr/>
          <p:nvPr/>
        </p:nvSpPr>
        <p:spPr>
          <a:xfrm>
            <a:off x="793790" y="6743819"/>
            <a:ext cx="7556421" cy="202406"/>
          </a:xfrm>
          <a:prstGeom prst="rect">
            <a:avLst/>
          </a:prstGeom>
          <a:noFill/>
          <a:ln/>
        </p:spPr>
        <p:txBody>
          <a:bodyPr wrap="none" lIns="0" tIns="0" rIns="0" bIns="0" rtlCol="0" anchor="t"/>
          <a:lstStyle/>
          <a:p>
            <a:pPr marL="342900" indent="-342900" algn="l">
              <a:lnSpc>
                <a:spcPts val="1550"/>
              </a:lnSpc>
              <a:buSzPct val="100000"/>
              <a:buChar char="•"/>
            </a:pPr>
            <a:r>
              <a:rPr lang="en-US" sz="1250" b="1" dirty="0">
                <a:solidFill>
                  <a:srgbClr val="384653"/>
                </a:solidFill>
                <a:latin typeface="Roboto" pitchFamily="34" charset="0"/>
                <a:ea typeface="Roboto" pitchFamily="34" charset="-122"/>
                <a:cs typeface="Roboto" pitchFamily="34" charset="-120"/>
              </a:rPr>
              <a:t>A Related Pretrained Model Exists:</a:t>
            </a:r>
            <a:r>
              <a:rPr lang="en-US" sz="1250" dirty="0">
                <a:solidFill>
                  <a:srgbClr val="384653"/>
                </a:solidFill>
                <a:latin typeface="Roboto" pitchFamily="34" charset="0"/>
                <a:ea typeface="Roboto" pitchFamily="34" charset="-122"/>
                <a:cs typeface="Roboto" pitchFamily="34" charset="-120"/>
              </a:rPr>
              <a:t> Leveraging existing knowledge is key.</a:t>
            </a:r>
            <a:endParaRPr lang="en-US" sz="1250" dirty="0"/>
          </a:p>
        </p:txBody>
      </p:sp>
      <p:sp>
        <p:nvSpPr>
          <p:cNvPr id="24" name="Text 17"/>
          <p:cNvSpPr/>
          <p:nvPr/>
        </p:nvSpPr>
        <p:spPr>
          <a:xfrm>
            <a:off x="793790" y="6985040"/>
            <a:ext cx="7556421" cy="202406"/>
          </a:xfrm>
          <a:prstGeom prst="rect">
            <a:avLst/>
          </a:prstGeom>
          <a:noFill/>
          <a:ln/>
        </p:spPr>
        <p:txBody>
          <a:bodyPr wrap="none" lIns="0" tIns="0" rIns="0" bIns="0" rtlCol="0" anchor="t"/>
          <a:lstStyle/>
          <a:p>
            <a:pPr marL="342900" indent="-342900" algn="l">
              <a:lnSpc>
                <a:spcPts val="1550"/>
              </a:lnSpc>
              <a:buSzPct val="100000"/>
              <a:buChar char="•"/>
            </a:pPr>
            <a:r>
              <a:rPr lang="en-US" sz="1250" b="1" dirty="0">
                <a:solidFill>
                  <a:srgbClr val="384653"/>
                </a:solidFill>
                <a:latin typeface="Roboto" pitchFamily="34" charset="0"/>
                <a:ea typeface="Roboto" pitchFamily="34" charset="-122"/>
                <a:cs typeface="Roboto" pitchFamily="34" charset="-120"/>
              </a:rPr>
              <a:t>Training from Scratch is Costly:</a:t>
            </a:r>
            <a:r>
              <a:rPr lang="en-US" sz="1250" dirty="0">
                <a:solidFill>
                  <a:srgbClr val="384653"/>
                </a:solidFill>
                <a:latin typeface="Roboto" pitchFamily="34" charset="0"/>
                <a:ea typeface="Roboto" pitchFamily="34" charset="-122"/>
                <a:cs typeface="Roboto" pitchFamily="34" charset="-120"/>
              </a:rPr>
              <a:t> Reducing computational burden.</a:t>
            </a:r>
            <a:endParaRPr lang="en-US" sz="1250" dirty="0"/>
          </a:p>
        </p:txBody>
      </p:sp>
      <p:sp>
        <p:nvSpPr>
          <p:cNvPr id="25" name="Text 18"/>
          <p:cNvSpPr/>
          <p:nvPr/>
        </p:nvSpPr>
        <p:spPr>
          <a:xfrm>
            <a:off x="793790" y="7226260"/>
            <a:ext cx="7556421" cy="202406"/>
          </a:xfrm>
          <a:prstGeom prst="rect">
            <a:avLst/>
          </a:prstGeom>
          <a:noFill/>
          <a:ln/>
        </p:spPr>
        <p:txBody>
          <a:bodyPr wrap="none" lIns="0" tIns="0" rIns="0" bIns="0" rtlCol="0" anchor="t"/>
          <a:lstStyle/>
          <a:p>
            <a:pPr marL="342900" indent="-342900" algn="l">
              <a:lnSpc>
                <a:spcPts val="1550"/>
              </a:lnSpc>
              <a:buSzPct val="100000"/>
              <a:buChar char="•"/>
            </a:pPr>
            <a:r>
              <a:rPr lang="en-US" sz="1250" b="1" dirty="0">
                <a:solidFill>
                  <a:srgbClr val="384653"/>
                </a:solidFill>
                <a:latin typeface="Roboto" pitchFamily="34" charset="0"/>
                <a:ea typeface="Roboto" pitchFamily="34" charset="-122"/>
                <a:cs typeface="Roboto" pitchFamily="34" charset="-120"/>
              </a:rPr>
              <a:t>Task Similarity:</a:t>
            </a:r>
            <a:r>
              <a:rPr lang="en-US" sz="1250" dirty="0">
                <a:solidFill>
                  <a:srgbClr val="384653"/>
                </a:solidFill>
                <a:latin typeface="Roboto" pitchFamily="34" charset="0"/>
                <a:ea typeface="Roboto" pitchFamily="34" charset="-122"/>
                <a:cs typeface="Roboto" pitchFamily="34" charset="-120"/>
              </a:rPr>
              <a:t> The new task shares characteristics with a known task.</a:t>
            </a:r>
            <a:endParaRPr lang="en-US" sz="12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769501"/>
            <a:ext cx="11063883" cy="637937"/>
          </a:xfrm>
          <a:prstGeom prst="rect">
            <a:avLst/>
          </a:prstGeom>
          <a:noFill/>
          <a:ln/>
        </p:spPr>
        <p:txBody>
          <a:bodyPr wrap="none" lIns="0" tIns="0" rIns="0" bIns="0" rtlCol="0" anchor="t"/>
          <a:lstStyle/>
          <a:p>
            <a:pPr marL="0" indent="0" algn="l">
              <a:lnSpc>
                <a:spcPts val="5000"/>
              </a:lnSpc>
              <a:buNone/>
            </a:pPr>
            <a:r>
              <a:rPr lang="en-US" sz="4000" dirty="0">
                <a:solidFill>
                  <a:srgbClr val="2E3C4E"/>
                </a:solidFill>
                <a:latin typeface="Host Grotesk Medium" pitchFamily="34" charset="0"/>
                <a:ea typeface="Host Grotesk Medium" pitchFamily="34" charset="-122"/>
                <a:cs typeface="Host Grotesk Medium" pitchFamily="34" charset="-120"/>
              </a:rPr>
              <a:t>The Landscape of Transfer Learning: Key Types</a:t>
            </a:r>
            <a:endParaRPr lang="en-US" sz="4000" dirty="0"/>
          </a:p>
        </p:txBody>
      </p:sp>
      <p:sp>
        <p:nvSpPr>
          <p:cNvPr id="3" name="Text 1"/>
          <p:cNvSpPr/>
          <p:nvPr/>
        </p:nvSpPr>
        <p:spPr>
          <a:xfrm>
            <a:off x="793790" y="1774865"/>
            <a:ext cx="13042821" cy="581739"/>
          </a:xfrm>
          <a:prstGeom prst="rect">
            <a:avLst/>
          </a:prstGeom>
          <a:noFill/>
          <a:ln/>
        </p:spPr>
        <p:txBody>
          <a:bodyPr wrap="square" lIns="0" tIns="0" rIns="0" bIns="0" rtlCol="0" anchor="t"/>
          <a:lstStyle/>
          <a:p>
            <a:pPr marL="0" indent="0" algn="l">
              <a:lnSpc>
                <a:spcPts val="2250"/>
              </a:lnSpc>
              <a:buNone/>
            </a:pPr>
            <a:r>
              <a:rPr lang="en-US" sz="1600" dirty="0">
                <a:solidFill>
                  <a:srgbClr val="384653"/>
                </a:solidFill>
                <a:latin typeface="Roboto" pitchFamily="34" charset="0"/>
                <a:ea typeface="Roboto" pitchFamily="34" charset="-122"/>
                <a:cs typeface="Roboto" pitchFamily="34" charset="-120"/>
              </a:rPr>
              <a:t>Transfer Learning encompasses various approaches, each suited for different scenarios. Understanding these types helps in selecting the most effective strategy for your specific problem.</a:t>
            </a:r>
            <a:endParaRPr lang="en-US" sz="1600" dirty="0"/>
          </a:p>
        </p:txBody>
      </p:sp>
      <p:sp>
        <p:nvSpPr>
          <p:cNvPr id="4" name="Text 2"/>
          <p:cNvSpPr/>
          <p:nvPr/>
        </p:nvSpPr>
        <p:spPr>
          <a:xfrm>
            <a:off x="2301002" y="4458057"/>
            <a:ext cx="2551748" cy="318849"/>
          </a:xfrm>
          <a:prstGeom prst="rect">
            <a:avLst/>
          </a:prstGeom>
          <a:noFill/>
          <a:ln/>
        </p:spPr>
        <p:txBody>
          <a:bodyPr wrap="none" lIns="0" tIns="0" rIns="0" bIns="0" rtlCol="0" anchor="t"/>
          <a:lstStyle/>
          <a:p>
            <a:pPr marL="0" indent="0" algn="r">
              <a:lnSpc>
                <a:spcPts val="2500"/>
              </a:lnSpc>
              <a:buNone/>
            </a:pPr>
            <a:r>
              <a:rPr lang="en-US" sz="2000" dirty="0">
                <a:solidFill>
                  <a:srgbClr val="384653"/>
                </a:solidFill>
                <a:latin typeface="Host Grotesk Medium" pitchFamily="34" charset="0"/>
                <a:ea typeface="Host Grotesk Medium" pitchFamily="34" charset="-122"/>
                <a:cs typeface="Host Grotesk Medium" pitchFamily="34" charset="-120"/>
              </a:rPr>
              <a:t>Transfer Learning</a:t>
            </a:r>
            <a:endParaRPr lang="en-US" sz="2000" dirty="0"/>
          </a:p>
        </p:txBody>
      </p:sp>
      <p:pic>
        <p:nvPicPr>
          <p:cNvPr id="5" name="Image 0" descr="preencoded.png"/>
          <p:cNvPicPr>
            <a:picLocks noChangeAspect="1"/>
          </p:cNvPicPr>
          <p:nvPr/>
        </p:nvPicPr>
        <p:blipFill>
          <a:blip r:embed="rId3"/>
          <a:stretch>
            <a:fillRect/>
          </a:stretch>
        </p:blipFill>
        <p:spPr>
          <a:xfrm>
            <a:off x="5261015" y="2563297"/>
            <a:ext cx="4108371" cy="4108371"/>
          </a:xfrm>
          <a:prstGeom prst="rect">
            <a:avLst/>
          </a:prstGeom>
        </p:spPr>
      </p:pic>
      <p:pic>
        <p:nvPicPr>
          <p:cNvPr id="6" name="Image 1" descr="preencoded.png"/>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113621" y="4473893"/>
            <a:ext cx="287060" cy="287060"/>
          </a:xfrm>
          <a:prstGeom prst="rect">
            <a:avLst/>
          </a:prstGeom>
        </p:spPr>
      </p:pic>
      <p:sp>
        <p:nvSpPr>
          <p:cNvPr id="7" name="Text 3"/>
          <p:cNvSpPr/>
          <p:nvPr/>
        </p:nvSpPr>
        <p:spPr>
          <a:xfrm>
            <a:off x="9369385" y="3254097"/>
            <a:ext cx="3162657" cy="318849"/>
          </a:xfrm>
          <a:prstGeom prst="rect">
            <a:avLst/>
          </a:prstGeom>
          <a:noFill/>
          <a:ln/>
        </p:spPr>
        <p:txBody>
          <a:bodyPr wrap="none" lIns="0" tIns="0" rIns="0" bIns="0" rtlCol="0" anchor="t"/>
          <a:lstStyle/>
          <a:p>
            <a:pPr marL="0" indent="0" algn="l">
              <a:lnSpc>
                <a:spcPts val="2500"/>
              </a:lnSpc>
              <a:buNone/>
            </a:pPr>
            <a:r>
              <a:rPr lang="en-US" sz="2000" dirty="0">
                <a:solidFill>
                  <a:srgbClr val="384653"/>
                </a:solidFill>
                <a:latin typeface="Host Grotesk Medium" pitchFamily="34" charset="0"/>
                <a:ea typeface="Host Grotesk Medium" pitchFamily="34" charset="-122"/>
                <a:cs typeface="Host Grotesk Medium" pitchFamily="34" charset="-120"/>
              </a:rPr>
              <a:t>Inductive Transfer Learning</a:t>
            </a:r>
            <a:endParaRPr lang="en-US" sz="2000" dirty="0"/>
          </a:p>
        </p:txBody>
      </p:sp>
      <p:sp>
        <p:nvSpPr>
          <p:cNvPr id="8" name="Text 4"/>
          <p:cNvSpPr/>
          <p:nvPr/>
        </p:nvSpPr>
        <p:spPr>
          <a:xfrm>
            <a:off x="9369385" y="3683079"/>
            <a:ext cx="4467225" cy="290870"/>
          </a:xfrm>
          <a:prstGeom prst="rect">
            <a:avLst/>
          </a:prstGeom>
          <a:noFill/>
          <a:ln/>
        </p:spPr>
        <p:txBody>
          <a:bodyPr wrap="none" lIns="0" tIns="0" rIns="0" bIns="0" rtlCol="0" anchor="t"/>
          <a:lstStyle/>
          <a:p>
            <a:pPr marL="0" indent="0" algn="l">
              <a:lnSpc>
                <a:spcPts val="2250"/>
              </a:lnSpc>
              <a:buNone/>
            </a:pPr>
            <a:r>
              <a:rPr lang="en-US" sz="1600" dirty="0">
                <a:solidFill>
                  <a:srgbClr val="384653"/>
                </a:solidFill>
                <a:latin typeface="Roboto" pitchFamily="34" charset="0"/>
                <a:ea typeface="Roboto" pitchFamily="34" charset="-122"/>
                <a:cs typeface="Roboto" pitchFamily="34" charset="-120"/>
              </a:rPr>
              <a:t>(Most Common)</a:t>
            </a:r>
            <a:endParaRPr lang="en-US" sz="1600" dirty="0"/>
          </a:p>
        </p:txBody>
      </p:sp>
      <p:pic>
        <p:nvPicPr>
          <p:cNvPr id="9" name="Image 2" descr="preencoded.png"/>
          <p:cNvPicPr>
            <a:picLocks noChangeAspect="1"/>
          </p:cNvPicPr>
          <p:nvPr/>
        </p:nvPicPr>
        <p:blipFill>
          <a:blip r:embed="rId6"/>
          <a:stretch>
            <a:fillRect/>
          </a:stretch>
        </p:blipFill>
        <p:spPr>
          <a:xfrm>
            <a:off x="5261015" y="2563297"/>
            <a:ext cx="4108371" cy="4108371"/>
          </a:xfrm>
          <a:prstGeom prst="rect">
            <a:avLst/>
          </a:prstGeom>
        </p:spPr>
      </p:pic>
      <p:pic>
        <p:nvPicPr>
          <p:cNvPr id="10" name="Image 3"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700486" y="3557707"/>
            <a:ext cx="287060" cy="287060"/>
          </a:xfrm>
          <a:prstGeom prst="rect">
            <a:avLst/>
          </a:prstGeom>
        </p:spPr>
      </p:pic>
      <p:sp>
        <p:nvSpPr>
          <p:cNvPr id="11" name="Text 5"/>
          <p:cNvSpPr/>
          <p:nvPr/>
        </p:nvSpPr>
        <p:spPr>
          <a:xfrm>
            <a:off x="9369385" y="5661898"/>
            <a:ext cx="3585210" cy="318849"/>
          </a:xfrm>
          <a:prstGeom prst="rect">
            <a:avLst/>
          </a:prstGeom>
          <a:noFill/>
          <a:ln/>
        </p:spPr>
        <p:txBody>
          <a:bodyPr wrap="none" lIns="0" tIns="0" rIns="0" bIns="0" rtlCol="0" anchor="t"/>
          <a:lstStyle/>
          <a:p>
            <a:pPr marL="0" indent="0" algn="l">
              <a:lnSpc>
                <a:spcPts val="2500"/>
              </a:lnSpc>
              <a:buNone/>
            </a:pPr>
            <a:r>
              <a:rPr lang="en-US" sz="2000" dirty="0">
                <a:solidFill>
                  <a:srgbClr val="384653"/>
                </a:solidFill>
                <a:latin typeface="Host Grotesk Medium" pitchFamily="34" charset="0"/>
                <a:ea typeface="Host Grotesk Medium" pitchFamily="34" charset="-122"/>
                <a:cs typeface="Host Grotesk Medium" pitchFamily="34" charset="-120"/>
              </a:rPr>
              <a:t>Transductive Transfer Learning</a:t>
            </a:r>
            <a:endParaRPr lang="en-US" sz="2000" dirty="0"/>
          </a:p>
        </p:txBody>
      </p:sp>
      <p:pic>
        <p:nvPicPr>
          <p:cNvPr id="12" name="Image 4" descr="preencoded.png"/>
          <p:cNvPicPr>
            <a:picLocks noChangeAspect="1"/>
          </p:cNvPicPr>
          <p:nvPr/>
        </p:nvPicPr>
        <p:blipFill>
          <a:blip r:embed="rId9"/>
          <a:stretch>
            <a:fillRect/>
          </a:stretch>
        </p:blipFill>
        <p:spPr>
          <a:xfrm>
            <a:off x="5261015" y="2563297"/>
            <a:ext cx="4108371" cy="4108371"/>
          </a:xfrm>
          <a:prstGeom prst="rect">
            <a:avLst/>
          </a:prstGeom>
        </p:spPr>
      </p:pic>
      <p:pic>
        <p:nvPicPr>
          <p:cNvPr id="13" name="Image 5" descr="preencoded.png"/>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700486" y="5389959"/>
            <a:ext cx="287060" cy="287060"/>
          </a:xfrm>
          <a:prstGeom prst="rect">
            <a:avLst/>
          </a:prstGeom>
        </p:spPr>
      </p:pic>
      <p:sp>
        <p:nvSpPr>
          <p:cNvPr id="14" name="Text 6"/>
          <p:cNvSpPr/>
          <p:nvPr/>
        </p:nvSpPr>
        <p:spPr>
          <a:xfrm>
            <a:off x="793790" y="6878360"/>
            <a:ext cx="13042821" cy="581739"/>
          </a:xfrm>
          <a:prstGeom prst="rect">
            <a:avLst/>
          </a:prstGeom>
          <a:noFill/>
          <a:ln/>
        </p:spPr>
        <p:txBody>
          <a:bodyPr wrap="square" lIns="0" tIns="0" rIns="0" bIns="0" rtlCol="0" anchor="t"/>
          <a:lstStyle/>
          <a:p>
            <a:pPr marL="0" indent="0" algn="l">
              <a:lnSpc>
                <a:spcPts val="2250"/>
              </a:lnSpc>
              <a:buNone/>
            </a:pPr>
            <a:r>
              <a:rPr lang="en-US" sz="1600" dirty="0">
                <a:solidFill>
                  <a:srgbClr val="384653"/>
                </a:solidFill>
                <a:latin typeface="Roboto" pitchFamily="34" charset="0"/>
                <a:ea typeface="Roboto" pitchFamily="34" charset="-122"/>
                <a:cs typeface="Roboto" pitchFamily="34" charset="-120"/>
              </a:rPr>
              <a:t>These categories define how source and target tasks, domains, and data labels influence the transfer process. We'll delve into the most prevalent types to illustrate their applications.</a:t>
            </a:r>
            <a:endParaRPr lang="en-US" sz="1600" dirty="0"/>
          </a:p>
        </p:txBody>
      </p:sp>
      <p:pic>
        <p:nvPicPr>
          <p:cNvPr id="16" name="Picture 15">
            <a:extLst>
              <a:ext uri="{FF2B5EF4-FFF2-40B4-BE49-F238E27FC236}">
                <a16:creationId xmlns:a16="http://schemas.microsoft.com/office/drawing/2014/main" id="{66F87BFE-7FDB-C8B9-A405-541A27BC2DAF}"/>
              </a:ext>
            </a:extLst>
          </p:cNvPr>
          <p:cNvPicPr>
            <a:picLocks noChangeAspect="1"/>
          </p:cNvPicPr>
          <p:nvPr/>
        </p:nvPicPr>
        <p:blipFill>
          <a:blip r:embed="rId12"/>
          <a:stretch>
            <a:fillRect/>
          </a:stretch>
        </p:blipFill>
        <p:spPr>
          <a:xfrm>
            <a:off x="12201186" y="7666791"/>
            <a:ext cx="2429214" cy="476316"/>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654963"/>
            <a:ext cx="6328291" cy="637937"/>
          </a:xfrm>
          <a:prstGeom prst="rect">
            <a:avLst/>
          </a:prstGeom>
          <a:noFill/>
          <a:ln/>
        </p:spPr>
        <p:txBody>
          <a:bodyPr wrap="none" lIns="0" tIns="0" rIns="0" bIns="0" rtlCol="0" anchor="t"/>
          <a:lstStyle/>
          <a:p>
            <a:pPr marL="0" indent="0" algn="l">
              <a:lnSpc>
                <a:spcPts val="5000"/>
              </a:lnSpc>
              <a:buNone/>
            </a:pPr>
            <a:r>
              <a:rPr lang="en-US" sz="4000" dirty="0">
                <a:solidFill>
                  <a:srgbClr val="2E3C4E"/>
                </a:solidFill>
                <a:latin typeface="Host Grotesk Medium" pitchFamily="34" charset="0"/>
                <a:ea typeface="Host Grotesk Medium" pitchFamily="34" charset="-122"/>
                <a:cs typeface="Host Grotesk Medium" pitchFamily="34" charset="-120"/>
              </a:rPr>
              <a:t>Inductive Transfer Learning</a:t>
            </a:r>
            <a:endParaRPr lang="en-US" sz="4000" dirty="0"/>
          </a:p>
        </p:txBody>
      </p:sp>
      <p:sp>
        <p:nvSpPr>
          <p:cNvPr id="3" name="Text 1"/>
          <p:cNvSpPr/>
          <p:nvPr/>
        </p:nvSpPr>
        <p:spPr>
          <a:xfrm>
            <a:off x="793790" y="1660327"/>
            <a:ext cx="13042821" cy="581739"/>
          </a:xfrm>
          <a:prstGeom prst="rect">
            <a:avLst/>
          </a:prstGeom>
          <a:noFill/>
          <a:ln/>
        </p:spPr>
        <p:txBody>
          <a:bodyPr wrap="square" lIns="0" tIns="0" rIns="0" bIns="0" rtlCol="0" anchor="t"/>
          <a:lstStyle/>
          <a:p>
            <a:pPr marL="0" indent="0" algn="l">
              <a:lnSpc>
                <a:spcPts val="2250"/>
              </a:lnSpc>
              <a:buNone/>
            </a:pPr>
            <a:r>
              <a:rPr lang="en-US" sz="1600" dirty="0">
                <a:solidFill>
                  <a:srgbClr val="384653"/>
                </a:solidFill>
                <a:latin typeface="Roboto" pitchFamily="34" charset="0"/>
                <a:ea typeface="Roboto" pitchFamily="34" charset="-122"/>
                <a:cs typeface="Roboto" pitchFamily="34" charset="-120"/>
              </a:rPr>
              <a:t>Inductive Transfer Learning is applied when the source and target tasks are different, but crucially, labeled data is available for the target task. Both source and target tasks possess distinct output spaces, objectives, and loss functions.</a:t>
            </a:r>
            <a:endParaRPr lang="en-US" sz="1600" dirty="0"/>
          </a:p>
        </p:txBody>
      </p:sp>
      <p:sp>
        <p:nvSpPr>
          <p:cNvPr id="4" name="Shape 2"/>
          <p:cNvSpPr/>
          <p:nvPr/>
        </p:nvSpPr>
        <p:spPr>
          <a:xfrm>
            <a:off x="793790" y="2448758"/>
            <a:ext cx="6429494" cy="2567702"/>
          </a:xfrm>
          <a:prstGeom prst="roundRect">
            <a:avLst>
              <a:gd name="adj" fmla="val 3339"/>
            </a:avLst>
          </a:prstGeom>
          <a:solidFill>
            <a:srgbClr val="FAF9F5"/>
          </a:solidFill>
          <a:ln w="22860">
            <a:solidFill>
              <a:srgbClr val="BFD3D8"/>
            </a:solidFill>
            <a:prstDash val="solid"/>
          </a:ln>
        </p:spPr>
      </p:sp>
      <p:sp>
        <p:nvSpPr>
          <p:cNvPr id="5" name="Shape 3"/>
          <p:cNvSpPr/>
          <p:nvPr/>
        </p:nvSpPr>
        <p:spPr>
          <a:xfrm>
            <a:off x="816650" y="2471618"/>
            <a:ext cx="6383774" cy="612338"/>
          </a:xfrm>
          <a:prstGeom prst="roundRect">
            <a:avLst>
              <a:gd name="adj" fmla="val 9522"/>
            </a:avLst>
          </a:prstGeom>
          <a:solidFill>
            <a:srgbClr val="D9EDF2"/>
          </a:solidFill>
          <a:ln/>
        </p:spPr>
      </p:sp>
      <p:sp>
        <p:nvSpPr>
          <p:cNvPr id="6" name="Text 4"/>
          <p:cNvSpPr/>
          <p:nvPr/>
        </p:nvSpPr>
        <p:spPr>
          <a:xfrm>
            <a:off x="3855482" y="2582585"/>
            <a:ext cx="306110" cy="382667"/>
          </a:xfrm>
          <a:prstGeom prst="rect">
            <a:avLst/>
          </a:prstGeom>
          <a:noFill/>
          <a:ln/>
        </p:spPr>
        <p:txBody>
          <a:bodyPr wrap="none" lIns="0" tIns="0" rIns="0" bIns="0" rtlCol="0" anchor="t"/>
          <a:lstStyle/>
          <a:p>
            <a:pPr marL="0" indent="0" algn="l">
              <a:lnSpc>
                <a:spcPts val="2400"/>
              </a:lnSpc>
              <a:buNone/>
            </a:pPr>
            <a:r>
              <a:rPr lang="en-US" sz="2400" dirty="0">
                <a:solidFill>
                  <a:srgbClr val="384653"/>
                </a:solidFill>
                <a:latin typeface="Host Grotesk Medium" pitchFamily="34" charset="0"/>
                <a:ea typeface="Host Grotesk Medium" pitchFamily="34" charset="-122"/>
                <a:cs typeface="Host Grotesk Medium" pitchFamily="34" charset="-120"/>
              </a:rPr>
              <a:t>1</a:t>
            </a:r>
            <a:endParaRPr lang="en-US" sz="2400" dirty="0"/>
          </a:p>
        </p:txBody>
      </p:sp>
      <p:sp>
        <p:nvSpPr>
          <p:cNvPr id="7" name="Text 5"/>
          <p:cNvSpPr/>
          <p:nvPr/>
        </p:nvSpPr>
        <p:spPr>
          <a:xfrm>
            <a:off x="1020723" y="3267670"/>
            <a:ext cx="2551748" cy="318849"/>
          </a:xfrm>
          <a:prstGeom prst="rect">
            <a:avLst/>
          </a:prstGeom>
          <a:noFill/>
          <a:ln/>
        </p:spPr>
        <p:txBody>
          <a:bodyPr wrap="none" lIns="0" tIns="0" rIns="0" bIns="0" rtlCol="0" anchor="t"/>
          <a:lstStyle/>
          <a:p>
            <a:pPr marL="0" indent="0" algn="l">
              <a:lnSpc>
                <a:spcPts val="2500"/>
              </a:lnSpc>
              <a:buNone/>
            </a:pPr>
            <a:r>
              <a:rPr lang="en-US" sz="2000" dirty="0">
                <a:solidFill>
                  <a:srgbClr val="384653"/>
                </a:solidFill>
                <a:latin typeface="Host Grotesk Medium" pitchFamily="34" charset="0"/>
                <a:ea typeface="Host Grotesk Medium" pitchFamily="34" charset="-122"/>
                <a:cs typeface="Host Grotesk Medium" pitchFamily="34" charset="-120"/>
              </a:rPr>
              <a:t>Source Task</a:t>
            </a:r>
            <a:endParaRPr lang="en-US" sz="2000" dirty="0"/>
          </a:p>
        </p:txBody>
      </p:sp>
      <p:sp>
        <p:nvSpPr>
          <p:cNvPr id="8" name="Text 6"/>
          <p:cNvSpPr/>
          <p:nvPr/>
        </p:nvSpPr>
        <p:spPr>
          <a:xfrm>
            <a:off x="1020723" y="3696653"/>
            <a:ext cx="5975628" cy="290870"/>
          </a:xfrm>
          <a:prstGeom prst="rect">
            <a:avLst/>
          </a:prstGeom>
          <a:noFill/>
          <a:ln/>
        </p:spPr>
        <p:txBody>
          <a:bodyPr wrap="none" lIns="0" tIns="0" rIns="0" bIns="0" rtlCol="0" anchor="t"/>
          <a:lstStyle/>
          <a:p>
            <a:pPr marL="0" indent="0" algn="l">
              <a:lnSpc>
                <a:spcPts val="2250"/>
              </a:lnSpc>
              <a:buNone/>
            </a:pPr>
            <a:r>
              <a:rPr lang="en-US" sz="1600" b="1" dirty="0">
                <a:solidFill>
                  <a:srgbClr val="384653"/>
                </a:solidFill>
                <a:latin typeface="Roboto" pitchFamily="34" charset="0"/>
                <a:ea typeface="Roboto" pitchFamily="34" charset="-122"/>
                <a:cs typeface="Roboto" pitchFamily="34" charset="-120"/>
              </a:rPr>
              <a:t>Dataset:</a:t>
            </a:r>
            <a:r>
              <a:rPr lang="en-US" sz="1600" dirty="0">
                <a:solidFill>
                  <a:srgbClr val="384653"/>
                </a:solidFill>
                <a:latin typeface="Roboto" pitchFamily="34" charset="0"/>
                <a:ea typeface="Roboto" pitchFamily="34" charset="-122"/>
                <a:cs typeface="Roboto" pitchFamily="34" charset="-120"/>
              </a:rPr>
              <a:t> ImageNet</a:t>
            </a:r>
            <a:endParaRPr lang="en-US" sz="1600" dirty="0"/>
          </a:p>
        </p:txBody>
      </p:sp>
      <p:sp>
        <p:nvSpPr>
          <p:cNvPr id="9" name="Text 7"/>
          <p:cNvSpPr/>
          <p:nvPr/>
        </p:nvSpPr>
        <p:spPr>
          <a:xfrm>
            <a:off x="1020723" y="4097655"/>
            <a:ext cx="5975628" cy="290870"/>
          </a:xfrm>
          <a:prstGeom prst="rect">
            <a:avLst/>
          </a:prstGeom>
          <a:noFill/>
          <a:ln/>
        </p:spPr>
        <p:txBody>
          <a:bodyPr wrap="none" lIns="0" tIns="0" rIns="0" bIns="0" rtlCol="0" anchor="t"/>
          <a:lstStyle/>
          <a:p>
            <a:pPr marL="0" indent="0" algn="l">
              <a:lnSpc>
                <a:spcPts val="2250"/>
              </a:lnSpc>
              <a:buNone/>
            </a:pPr>
            <a:r>
              <a:rPr lang="en-US" sz="1600" b="1" dirty="0">
                <a:solidFill>
                  <a:srgbClr val="384653"/>
                </a:solidFill>
                <a:latin typeface="Roboto" pitchFamily="34" charset="0"/>
                <a:ea typeface="Roboto" pitchFamily="34" charset="-122"/>
                <a:cs typeface="Roboto" pitchFamily="34" charset="-120"/>
              </a:rPr>
              <a:t>Task:</a:t>
            </a:r>
            <a:r>
              <a:rPr lang="en-US" sz="1600" dirty="0">
                <a:solidFill>
                  <a:srgbClr val="384653"/>
                </a:solidFill>
                <a:latin typeface="Roboto" pitchFamily="34" charset="0"/>
                <a:ea typeface="Roboto" pitchFamily="34" charset="-122"/>
                <a:cs typeface="Roboto" pitchFamily="34" charset="-120"/>
              </a:rPr>
              <a:t> Classify 1000 object categories</a:t>
            </a:r>
            <a:endParaRPr lang="en-US" sz="1600" dirty="0"/>
          </a:p>
        </p:txBody>
      </p:sp>
      <p:sp>
        <p:nvSpPr>
          <p:cNvPr id="10" name="Text 8"/>
          <p:cNvSpPr/>
          <p:nvPr/>
        </p:nvSpPr>
        <p:spPr>
          <a:xfrm>
            <a:off x="1020723" y="4498658"/>
            <a:ext cx="5975628" cy="290870"/>
          </a:xfrm>
          <a:prstGeom prst="rect">
            <a:avLst/>
          </a:prstGeom>
          <a:noFill/>
          <a:ln/>
        </p:spPr>
        <p:txBody>
          <a:bodyPr wrap="none" lIns="0" tIns="0" rIns="0" bIns="0" rtlCol="0" anchor="t"/>
          <a:lstStyle/>
          <a:p>
            <a:pPr marL="0" indent="0" algn="l">
              <a:lnSpc>
                <a:spcPts val="2250"/>
              </a:lnSpc>
              <a:buNone/>
            </a:pPr>
            <a:r>
              <a:rPr lang="en-US" sz="1600" b="1" dirty="0">
                <a:solidFill>
                  <a:srgbClr val="384653"/>
                </a:solidFill>
                <a:latin typeface="Roboto" pitchFamily="34" charset="0"/>
                <a:ea typeface="Roboto" pitchFamily="34" charset="-122"/>
                <a:cs typeface="Roboto" pitchFamily="34" charset="-120"/>
              </a:rPr>
              <a:t>Model:</a:t>
            </a:r>
            <a:r>
              <a:rPr lang="en-US" sz="1600" dirty="0">
                <a:solidFill>
                  <a:srgbClr val="384653"/>
                </a:solidFill>
                <a:latin typeface="Roboto" pitchFamily="34" charset="0"/>
                <a:ea typeface="Roboto" pitchFamily="34" charset="-122"/>
                <a:cs typeface="Roboto" pitchFamily="34" charset="-120"/>
              </a:rPr>
              <a:t> ResNet50 (pretrained)</a:t>
            </a:r>
            <a:endParaRPr lang="en-US" sz="1600" dirty="0"/>
          </a:p>
        </p:txBody>
      </p:sp>
      <p:sp>
        <p:nvSpPr>
          <p:cNvPr id="11" name="Shape 9"/>
          <p:cNvSpPr/>
          <p:nvPr/>
        </p:nvSpPr>
        <p:spPr>
          <a:xfrm>
            <a:off x="7406997" y="2448758"/>
            <a:ext cx="6429613" cy="2567702"/>
          </a:xfrm>
          <a:prstGeom prst="roundRect">
            <a:avLst>
              <a:gd name="adj" fmla="val 3339"/>
            </a:avLst>
          </a:prstGeom>
          <a:solidFill>
            <a:srgbClr val="FAF9F5"/>
          </a:solidFill>
          <a:ln w="22860">
            <a:solidFill>
              <a:srgbClr val="BFD3D8"/>
            </a:solidFill>
            <a:prstDash val="solid"/>
          </a:ln>
        </p:spPr>
      </p:sp>
      <p:sp>
        <p:nvSpPr>
          <p:cNvPr id="12" name="Shape 10"/>
          <p:cNvSpPr/>
          <p:nvPr/>
        </p:nvSpPr>
        <p:spPr>
          <a:xfrm>
            <a:off x="7429857" y="2471618"/>
            <a:ext cx="6383893" cy="612338"/>
          </a:xfrm>
          <a:prstGeom prst="roundRect">
            <a:avLst>
              <a:gd name="adj" fmla="val 9522"/>
            </a:avLst>
          </a:prstGeom>
          <a:solidFill>
            <a:srgbClr val="D9EDF2"/>
          </a:solidFill>
          <a:ln/>
        </p:spPr>
      </p:sp>
      <p:sp>
        <p:nvSpPr>
          <p:cNvPr id="13" name="Text 11"/>
          <p:cNvSpPr/>
          <p:nvPr/>
        </p:nvSpPr>
        <p:spPr>
          <a:xfrm>
            <a:off x="10468689" y="2582585"/>
            <a:ext cx="306110" cy="382667"/>
          </a:xfrm>
          <a:prstGeom prst="rect">
            <a:avLst/>
          </a:prstGeom>
          <a:noFill/>
          <a:ln/>
        </p:spPr>
        <p:txBody>
          <a:bodyPr wrap="none" lIns="0" tIns="0" rIns="0" bIns="0" rtlCol="0" anchor="t"/>
          <a:lstStyle/>
          <a:p>
            <a:pPr marL="0" indent="0" algn="l">
              <a:lnSpc>
                <a:spcPts val="2400"/>
              </a:lnSpc>
              <a:buNone/>
            </a:pPr>
            <a:r>
              <a:rPr lang="en-US" sz="2400" dirty="0">
                <a:solidFill>
                  <a:srgbClr val="384653"/>
                </a:solidFill>
                <a:latin typeface="Host Grotesk Medium" pitchFamily="34" charset="0"/>
                <a:ea typeface="Host Grotesk Medium" pitchFamily="34" charset="-122"/>
                <a:cs typeface="Host Grotesk Medium" pitchFamily="34" charset="-120"/>
              </a:rPr>
              <a:t>2</a:t>
            </a:r>
            <a:endParaRPr lang="en-US" sz="2400" dirty="0"/>
          </a:p>
        </p:txBody>
      </p:sp>
      <p:sp>
        <p:nvSpPr>
          <p:cNvPr id="14" name="Text 12"/>
          <p:cNvSpPr/>
          <p:nvPr/>
        </p:nvSpPr>
        <p:spPr>
          <a:xfrm>
            <a:off x="7633930" y="3267670"/>
            <a:ext cx="2551748" cy="318849"/>
          </a:xfrm>
          <a:prstGeom prst="rect">
            <a:avLst/>
          </a:prstGeom>
          <a:noFill/>
          <a:ln/>
        </p:spPr>
        <p:txBody>
          <a:bodyPr wrap="none" lIns="0" tIns="0" rIns="0" bIns="0" rtlCol="0" anchor="t"/>
          <a:lstStyle/>
          <a:p>
            <a:pPr marL="0" indent="0" algn="l">
              <a:lnSpc>
                <a:spcPts val="2500"/>
              </a:lnSpc>
              <a:buNone/>
            </a:pPr>
            <a:r>
              <a:rPr lang="en-US" sz="2000" dirty="0">
                <a:solidFill>
                  <a:srgbClr val="384653"/>
                </a:solidFill>
                <a:latin typeface="Host Grotesk Medium" pitchFamily="34" charset="0"/>
                <a:ea typeface="Host Grotesk Medium" pitchFamily="34" charset="-122"/>
                <a:cs typeface="Host Grotesk Medium" pitchFamily="34" charset="-120"/>
              </a:rPr>
              <a:t>Target Task</a:t>
            </a:r>
            <a:endParaRPr lang="en-US" sz="2000" dirty="0"/>
          </a:p>
        </p:txBody>
      </p:sp>
      <p:sp>
        <p:nvSpPr>
          <p:cNvPr id="15" name="Text 13"/>
          <p:cNvSpPr/>
          <p:nvPr/>
        </p:nvSpPr>
        <p:spPr>
          <a:xfrm>
            <a:off x="7633930" y="3696653"/>
            <a:ext cx="5975747" cy="290870"/>
          </a:xfrm>
          <a:prstGeom prst="rect">
            <a:avLst/>
          </a:prstGeom>
          <a:noFill/>
          <a:ln/>
        </p:spPr>
        <p:txBody>
          <a:bodyPr wrap="none" lIns="0" tIns="0" rIns="0" bIns="0" rtlCol="0" anchor="t"/>
          <a:lstStyle/>
          <a:p>
            <a:pPr marL="0" indent="0" algn="l">
              <a:lnSpc>
                <a:spcPts val="2250"/>
              </a:lnSpc>
              <a:buNone/>
            </a:pPr>
            <a:r>
              <a:rPr lang="en-US" sz="1600" b="1" dirty="0">
                <a:solidFill>
                  <a:srgbClr val="384653"/>
                </a:solidFill>
                <a:latin typeface="Roboto" pitchFamily="34" charset="0"/>
                <a:ea typeface="Roboto" pitchFamily="34" charset="-122"/>
                <a:cs typeface="Roboto" pitchFamily="34" charset="-120"/>
              </a:rPr>
              <a:t>Dataset:</a:t>
            </a:r>
            <a:r>
              <a:rPr lang="en-US" sz="1600" dirty="0">
                <a:solidFill>
                  <a:srgbClr val="384653"/>
                </a:solidFill>
                <a:latin typeface="Roboto" pitchFamily="34" charset="0"/>
                <a:ea typeface="Roboto" pitchFamily="34" charset="-122"/>
                <a:cs typeface="Roboto" pitchFamily="34" charset="-120"/>
              </a:rPr>
              <a:t> Plant leaf images</a:t>
            </a:r>
            <a:endParaRPr lang="en-US" sz="1600" dirty="0"/>
          </a:p>
        </p:txBody>
      </p:sp>
      <p:sp>
        <p:nvSpPr>
          <p:cNvPr id="16" name="Text 14"/>
          <p:cNvSpPr/>
          <p:nvPr/>
        </p:nvSpPr>
        <p:spPr>
          <a:xfrm>
            <a:off x="7633930" y="4097655"/>
            <a:ext cx="5975747" cy="290870"/>
          </a:xfrm>
          <a:prstGeom prst="rect">
            <a:avLst/>
          </a:prstGeom>
          <a:noFill/>
          <a:ln/>
        </p:spPr>
        <p:txBody>
          <a:bodyPr wrap="none" lIns="0" tIns="0" rIns="0" bIns="0" rtlCol="0" anchor="t"/>
          <a:lstStyle/>
          <a:p>
            <a:pPr marL="0" indent="0" algn="l">
              <a:lnSpc>
                <a:spcPts val="2250"/>
              </a:lnSpc>
              <a:buNone/>
            </a:pPr>
            <a:r>
              <a:rPr lang="en-US" sz="1600" b="1" dirty="0">
                <a:solidFill>
                  <a:srgbClr val="384653"/>
                </a:solidFill>
                <a:latin typeface="Roboto" pitchFamily="34" charset="0"/>
                <a:ea typeface="Roboto" pitchFamily="34" charset="-122"/>
                <a:cs typeface="Roboto" pitchFamily="34" charset="-120"/>
              </a:rPr>
              <a:t>Task:</a:t>
            </a:r>
            <a:r>
              <a:rPr lang="en-US" sz="1600" dirty="0">
                <a:solidFill>
                  <a:srgbClr val="384653"/>
                </a:solidFill>
                <a:latin typeface="Roboto" pitchFamily="34" charset="0"/>
                <a:ea typeface="Roboto" pitchFamily="34" charset="-122"/>
                <a:cs typeface="Roboto" pitchFamily="34" charset="-120"/>
              </a:rPr>
              <a:t> Detect plant diseases (Healthy / Diseased)</a:t>
            </a:r>
            <a:endParaRPr lang="en-US" sz="1600" dirty="0"/>
          </a:p>
        </p:txBody>
      </p:sp>
      <p:sp>
        <p:nvSpPr>
          <p:cNvPr id="17" name="Text 15"/>
          <p:cNvSpPr/>
          <p:nvPr/>
        </p:nvSpPr>
        <p:spPr>
          <a:xfrm>
            <a:off x="7633930" y="4498658"/>
            <a:ext cx="5975747" cy="290870"/>
          </a:xfrm>
          <a:prstGeom prst="rect">
            <a:avLst/>
          </a:prstGeom>
          <a:noFill/>
          <a:ln/>
        </p:spPr>
        <p:txBody>
          <a:bodyPr wrap="none" lIns="0" tIns="0" rIns="0" bIns="0" rtlCol="0" anchor="t"/>
          <a:lstStyle/>
          <a:p>
            <a:pPr marL="0" indent="0" algn="l">
              <a:lnSpc>
                <a:spcPts val="2250"/>
              </a:lnSpc>
              <a:buNone/>
            </a:pPr>
            <a:r>
              <a:rPr lang="en-US" sz="1600" b="1" dirty="0">
                <a:solidFill>
                  <a:srgbClr val="384653"/>
                </a:solidFill>
                <a:latin typeface="Roboto" pitchFamily="34" charset="0"/>
                <a:ea typeface="Roboto" pitchFamily="34" charset="-122"/>
                <a:cs typeface="Roboto" pitchFamily="34" charset="-120"/>
              </a:rPr>
              <a:t>Labels:</a:t>
            </a:r>
            <a:r>
              <a:rPr lang="en-US" sz="1600" dirty="0">
                <a:solidFill>
                  <a:srgbClr val="384653"/>
                </a:solidFill>
                <a:latin typeface="Roboto" pitchFamily="34" charset="0"/>
                <a:ea typeface="Roboto" pitchFamily="34" charset="-122"/>
                <a:cs typeface="Roboto" pitchFamily="34" charset="-120"/>
              </a:rPr>
              <a:t> Available</a:t>
            </a:r>
            <a:endParaRPr lang="en-US" sz="1600" dirty="0"/>
          </a:p>
        </p:txBody>
      </p:sp>
      <p:sp>
        <p:nvSpPr>
          <p:cNvPr id="18" name="Text 16"/>
          <p:cNvSpPr/>
          <p:nvPr/>
        </p:nvSpPr>
        <p:spPr>
          <a:xfrm>
            <a:off x="793790" y="5223153"/>
            <a:ext cx="13042821" cy="290870"/>
          </a:xfrm>
          <a:prstGeom prst="rect">
            <a:avLst/>
          </a:prstGeom>
          <a:noFill/>
          <a:ln/>
        </p:spPr>
        <p:txBody>
          <a:bodyPr wrap="none" lIns="0" tIns="0" rIns="0" bIns="0" rtlCol="0" anchor="t"/>
          <a:lstStyle/>
          <a:p>
            <a:pPr marL="0" indent="0" algn="l">
              <a:lnSpc>
                <a:spcPts val="2250"/>
              </a:lnSpc>
              <a:buNone/>
            </a:pPr>
            <a:r>
              <a:rPr lang="en-US" sz="1600" dirty="0">
                <a:solidFill>
                  <a:srgbClr val="384653"/>
                </a:solidFill>
                <a:latin typeface="Roboto" pitchFamily="34" charset="0"/>
                <a:ea typeface="Roboto" pitchFamily="34" charset="-122"/>
                <a:cs typeface="Roboto" pitchFamily="34" charset="-120"/>
              </a:rPr>
              <a:t>Here's how you'd typically implement Inductive Transfer Learning:</a:t>
            </a:r>
            <a:endParaRPr lang="en-US" sz="1600" dirty="0"/>
          </a:p>
        </p:txBody>
      </p:sp>
      <p:sp>
        <p:nvSpPr>
          <p:cNvPr id="19" name="Text 17"/>
          <p:cNvSpPr/>
          <p:nvPr/>
        </p:nvSpPr>
        <p:spPr>
          <a:xfrm>
            <a:off x="793790" y="5720715"/>
            <a:ext cx="13042821" cy="290870"/>
          </a:xfrm>
          <a:prstGeom prst="rect">
            <a:avLst/>
          </a:prstGeom>
          <a:noFill/>
          <a:ln/>
        </p:spPr>
        <p:txBody>
          <a:bodyPr wrap="none" lIns="0" tIns="0" rIns="0" bIns="0" rtlCol="0" anchor="t"/>
          <a:lstStyle/>
          <a:p>
            <a:pPr marL="342900" indent="-342900" algn="l">
              <a:lnSpc>
                <a:spcPts val="2250"/>
              </a:lnSpc>
              <a:buSzPct val="100000"/>
              <a:buChar char="•"/>
            </a:pPr>
            <a:r>
              <a:rPr lang="en-US" sz="1600" dirty="0">
                <a:solidFill>
                  <a:srgbClr val="384653"/>
                </a:solidFill>
                <a:latin typeface="Roboto" pitchFamily="34" charset="0"/>
                <a:ea typeface="Roboto" pitchFamily="34" charset="-122"/>
                <a:cs typeface="Roboto" pitchFamily="34" charset="-120"/>
              </a:rPr>
              <a:t>Load the ResNet50 model, pretrained on ImageNet.</a:t>
            </a:r>
            <a:endParaRPr lang="en-US" sz="1600" dirty="0"/>
          </a:p>
        </p:txBody>
      </p:sp>
      <p:sp>
        <p:nvSpPr>
          <p:cNvPr id="20" name="Text 18"/>
          <p:cNvSpPr/>
          <p:nvPr/>
        </p:nvSpPr>
        <p:spPr>
          <a:xfrm>
            <a:off x="793790" y="6075878"/>
            <a:ext cx="13042821" cy="290870"/>
          </a:xfrm>
          <a:prstGeom prst="rect">
            <a:avLst/>
          </a:prstGeom>
          <a:noFill/>
          <a:ln/>
        </p:spPr>
        <p:txBody>
          <a:bodyPr wrap="none" lIns="0" tIns="0" rIns="0" bIns="0" rtlCol="0" anchor="t"/>
          <a:lstStyle/>
          <a:p>
            <a:pPr marL="342900" indent="-342900" algn="l">
              <a:lnSpc>
                <a:spcPts val="2250"/>
              </a:lnSpc>
              <a:buSzPct val="100000"/>
              <a:buChar char="•"/>
            </a:pPr>
            <a:r>
              <a:rPr lang="en-US" sz="1600" dirty="0">
                <a:solidFill>
                  <a:srgbClr val="384653"/>
                </a:solidFill>
                <a:latin typeface="Roboto" pitchFamily="34" charset="0"/>
                <a:ea typeface="Roboto" pitchFamily="34" charset="-122"/>
                <a:cs typeface="Roboto" pitchFamily="34" charset="-120"/>
              </a:rPr>
              <a:t>Remove the original 1000-class classification layer.</a:t>
            </a:r>
            <a:endParaRPr lang="en-US" sz="1600" dirty="0"/>
          </a:p>
        </p:txBody>
      </p:sp>
      <p:sp>
        <p:nvSpPr>
          <p:cNvPr id="21" name="Text 19"/>
          <p:cNvSpPr/>
          <p:nvPr/>
        </p:nvSpPr>
        <p:spPr>
          <a:xfrm>
            <a:off x="793790" y="6431042"/>
            <a:ext cx="13042821" cy="290870"/>
          </a:xfrm>
          <a:prstGeom prst="rect">
            <a:avLst/>
          </a:prstGeom>
          <a:noFill/>
          <a:ln/>
        </p:spPr>
        <p:txBody>
          <a:bodyPr wrap="none" lIns="0" tIns="0" rIns="0" bIns="0" rtlCol="0" anchor="t"/>
          <a:lstStyle/>
          <a:p>
            <a:pPr marL="342900" indent="-342900" algn="l">
              <a:lnSpc>
                <a:spcPts val="2250"/>
              </a:lnSpc>
              <a:buSzPct val="100000"/>
              <a:buChar char="•"/>
            </a:pPr>
            <a:r>
              <a:rPr lang="en-US" sz="1600" dirty="0">
                <a:solidFill>
                  <a:srgbClr val="384653"/>
                </a:solidFill>
                <a:latin typeface="Roboto" pitchFamily="34" charset="0"/>
                <a:ea typeface="Roboto" pitchFamily="34" charset="-122"/>
                <a:cs typeface="Roboto" pitchFamily="34" charset="-120"/>
              </a:rPr>
              <a:t>Add a new, custom classifier tailored for plant disease detection.</a:t>
            </a:r>
            <a:endParaRPr lang="en-US" sz="1600" dirty="0"/>
          </a:p>
        </p:txBody>
      </p:sp>
      <p:sp>
        <p:nvSpPr>
          <p:cNvPr id="22" name="Text 20"/>
          <p:cNvSpPr/>
          <p:nvPr/>
        </p:nvSpPr>
        <p:spPr>
          <a:xfrm>
            <a:off x="793790" y="6786205"/>
            <a:ext cx="13042821" cy="290870"/>
          </a:xfrm>
          <a:prstGeom prst="rect">
            <a:avLst/>
          </a:prstGeom>
          <a:noFill/>
          <a:ln/>
        </p:spPr>
        <p:txBody>
          <a:bodyPr wrap="none" lIns="0" tIns="0" rIns="0" bIns="0" rtlCol="0" anchor="t"/>
          <a:lstStyle/>
          <a:p>
            <a:pPr marL="342900" indent="-342900" algn="l">
              <a:lnSpc>
                <a:spcPts val="2250"/>
              </a:lnSpc>
              <a:buSzPct val="100000"/>
              <a:buChar char="•"/>
            </a:pPr>
            <a:r>
              <a:rPr lang="en-US" sz="1600" dirty="0">
                <a:solidFill>
                  <a:srgbClr val="384653"/>
                </a:solidFill>
                <a:latin typeface="Roboto" pitchFamily="34" charset="0"/>
                <a:ea typeface="Roboto" pitchFamily="34" charset="-122"/>
                <a:cs typeface="Roboto" pitchFamily="34" charset="-120"/>
              </a:rPr>
              <a:t>Train this new head (using feature extraction or fine-tuning) on your plant leaf dataset.</a:t>
            </a:r>
            <a:endParaRPr lang="en-US" sz="1600" dirty="0"/>
          </a:p>
        </p:txBody>
      </p:sp>
      <p:sp>
        <p:nvSpPr>
          <p:cNvPr id="23" name="Text 21"/>
          <p:cNvSpPr/>
          <p:nvPr/>
        </p:nvSpPr>
        <p:spPr>
          <a:xfrm>
            <a:off x="793790" y="7283768"/>
            <a:ext cx="13042821" cy="290870"/>
          </a:xfrm>
          <a:prstGeom prst="rect">
            <a:avLst/>
          </a:prstGeom>
          <a:noFill/>
          <a:ln/>
        </p:spPr>
        <p:txBody>
          <a:bodyPr wrap="none" lIns="0" tIns="0" rIns="0" bIns="0" rtlCol="0" anchor="t"/>
          <a:lstStyle/>
          <a:p>
            <a:pPr marL="0" indent="0" algn="l">
              <a:lnSpc>
                <a:spcPts val="2250"/>
              </a:lnSpc>
              <a:buNone/>
            </a:pPr>
            <a:r>
              <a:rPr lang="en-US" sz="1600" dirty="0">
                <a:solidFill>
                  <a:srgbClr val="384653"/>
                </a:solidFill>
                <a:latin typeface="Roboto" pitchFamily="34" charset="0"/>
                <a:ea typeface="Roboto" pitchFamily="34" charset="-122"/>
                <a:cs typeface="Roboto" pitchFamily="34" charset="-120"/>
              </a:rPr>
              <a:t>The key distinction: the tasks are different, but target labels exist, making it a prime candidate for Inductive Transfer Learning.</a:t>
            </a:r>
            <a:endParaRPr lang="en-US" sz="1600" dirty="0"/>
          </a:p>
        </p:txBody>
      </p:sp>
      <p:pic>
        <p:nvPicPr>
          <p:cNvPr id="25" name="Picture 24">
            <a:extLst>
              <a:ext uri="{FF2B5EF4-FFF2-40B4-BE49-F238E27FC236}">
                <a16:creationId xmlns:a16="http://schemas.microsoft.com/office/drawing/2014/main" id="{ACC20F0F-2A17-D6BE-7DA9-770941D1D875}"/>
              </a:ext>
            </a:extLst>
          </p:cNvPr>
          <p:cNvPicPr>
            <a:picLocks noChangeAspect="1"/>
          </p:cNvPicPr>
          <p:nvPr/>
        </p:nvPicPr>
        <p:blipFill>
          <a:blip r:embed="rId3"/>
          <a:stretch>
            <a:fillRect/>
          </a:stretch>
        </p:blipFill>
        <p:spPr>
          <a:xfrm>
            <a:off x="12111101" y="7645528"/>
            <a:ext cx="2429214" cy="476316"/>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768906"/>
            <a:ext cx="7970639" cy="708779"/>
          </a:xfrm>
          <a:prstGeom prst="rect">
            <a:avLst/>
          </a:prstGeom>
          <a:noFill/>
          <a:ln/>
        </p:spPr>
        <p:txBody>
          <a:bodyPr wrap="none" lIns="0" tIns="0" rIns="0" bIns="0" rtlCol="0" anchor="t"/>
          <a:lstStyle/>
          <a:p>
            <a:pPr marL="0" indent="0" algn="l">
              <a:lnSpc>
                <a:spcPts val="5550"/>
              </a:lnSpc>
              <a:buNone/>
            </a:pPr>
            <a:r>
              <a:rPr lang="en-US" sz="4450" dirty="0">
                <a:solidFill>
                  <a:srgbClr val="2E3C4E"/>
                </a:solidFill>
                <a:latin typeface="Host Grotesk Medium" pitchFamily="34" charset="0"/>
                <a:ea typeface="Host Grotesk Medium" pitchFamily="34" charset="-122"/>
                <a:cs typeface="Host Grotesk Medium" pitchFamily="34" charset="-120"/>
              </a:rPr>
              <a:t>Transductive Transfer Learning</a:t>
            </a:r>
            <a:endParaRPr lang="en-US" sz="4450" dirty="0"/>
          </a:p>
        </p:txBody>
      </p:sp>
      <p:sp>
        <p:nvSpPr>
          <p:cNvPr id="3" name="Text 1"/>
          <p:cNvSpPr/>
          <p:nvPr/>
        </p:nvSpPr>
        <p:spPr>
          <a:xfrm>
            <a:off x="793790" y="1931313"/>
            <a:ext cx="13042821" cy="1020485"/>
          </a:xfrm>
          <a:prstGeom prst="rect">
            <a:avLst/>
          </a:prstGeom>
          <a:noFill/>
          <a:ln/>
        </p:spPr>
        <p:txBody>
          <a:bodyPr wrap="square" lIns="0" tIns="0" rIns="0" bIns="0" rtlCol="0" anchor="t"/>
          <a:lstStyle/>
          <a:p>
            <a:pPr marL="0" indent="0" algn="l">
              <a:lnSpc>
                <a:spcPts val="2650"/>
              </a:lnSpc>
              <a:buNone/>
            </a:pPr>
            <a:r>
              <a:rPr lang="en-US" sz="1750" dirty="0">
                <a:solidFill>
                  <a:srgbClr val="384653"/>
                </a:solidFill>
                <a:latin typeface="Roboto" pitchFamily="34" charset="0"/>
                <a:ea typeface="Roboto" pitchFamily="34" charset="-122"/>
                <a:cs typeface="Roboto" pitchFamily="34" charset="-120"/>
              </a:rPr>
              <a:t>Transductive Transfer Learning, often called domain adaptation, is employed when the source and target tasks are the same, but the data domains differ significantly, and critically, target labels are not available. It's about taking a known task and applying it to new, visually different data distributions.</a:t>
            </a:r>
            <a:endParaRPr lang="en-US" sz="1750" dirty="0"/>
          </a:p>
        </p:txBody>
      </p:sp>
      <p:sp>
        <p:nvSpPr>
          <p:cNvPr id="4" name="Shape 2"/>
          <p:cNvSpPr/>
          <p:nvPr/>
        </p:nvSpPr>
        <p:spPr>
          <a:xfrm>
            <a:off x="793790" y="3206948"/>
            <a:ext cx="6407944" cy="2978110"/>
          </a:xfrm>
          <a:prstGeom prst="roundRect">
            <a:avLst>
              <a:gd name="adj" fmla="val 3199"/>
            </a:avLst>
          </a:prstGeom>
          <a:solidFill>
            <a:srgbClr val="FAF9F5"/>
          </a:solidFill>
          <a:ln w="30480">
            <a:solidFill>
              <a:srgbClr val="BFD3D8"/>
            </a:solidFill>
            <a:prstDash val="solid"/>
          </a:ln>
        </p:spPr>
      </p:sp>
      <p:sp>
        <p:nvSpPr>
          <p:cNvPr id="5" name="Shape 3"/>
          <p:cNvSpPr/>
          <p:nvPr/>
        </p:nvSpPr>
        <p:spPr>
          <a:xfrm>
            <a:off x="824270" y="3237428"/>
            <a:ext cx="6346984" cy="680442"/>
          </a:xfrm>
          <a:prstGeom prst="roundRect">
            <a:avLst>
              <a:gd name="adj" fmla="val 8626"/>
            </a:avLst>
          </a:prstGeom>
          <a:solidFill>
            <a:srgbClr val="D9EDF2"/>
          </a:solidFill>
          <a:ln/>
        </p:spPr>
      </p:sp>
      <p:sp>
        <p:nvSpPr>
          <p:cNvPr id="6" name="Text 4"/>
          <p:cNvSpPr/>
          <p:nvPr/>
        </p:nvSpPr>
        <p:spPr>
          <a:xfrm>
            <a:off x="3827621" y="3361134"/>
            <a:ext cx="340162" cy="425291"/>
          </a:xfrm>
          <a:prstGeom prst="rect">
            <a:avLst/>
          </a:prstGeom>
          <a:noFill/>
          <a:ln/>
        </p:spPr>
        <p:txBody>
          <a:bodyPr wrap="none" lIns="0" tIns="0" rIns="0" bIns="0" rtlCol="0" anchor="t"/>
          <a:lstStyle/>
          <a:p>
            <a:pPr marL="0" indent="0" algn="l">
              <a:lnSpc>
                <a:spcPts val="2650"/>
              </a:lnSpc>
              <a:buNone/>
            </a:pPr>
            <a:r>
              <a:rPr lang="en-US" sz="2650" dirty="0">
                <a:solidFill>
                  <a:srgbClr val="384653"/>
                </a:solidFill>
                <a:latin typeface="Host Grotesk Medium" pitchFamily="34" charset="0"/>
                <a:ea typeface="Host Grotesk Medium" pitchFamily="34" charset="-122"/>
                <a:cs typeface="Host Grotesk Medium" pitchFamily="34" charset="-120"/>
              </a:rPr>
              <a:t>1</a:t>
            </a:r>
            <a:endParaRPr lang="en-US" sz="2650" dirty="0"/>
          </a:p>
        </p:txBody>
      </p:sp>
      <p:sp>
        <p:nvSpPr>
          <p:cNvPr id="7" name="Text 5"/>
          <p:cNvSpPr/>
          <p:nvPr/>
        </p:nvSpPr>
        <p:spPr>
          <a:xfrm>
            <a:off x="1051084" y="4144685"/>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384653"/>
                </a:solidFill>
                <a:latin typeface="Host Grotesk Medium" pitchFamily="34" charset="0"/>
                <a:ea typeface="Host Grotesk Medium" pitchFamily="34" charset="-122"/>
                <a:cs typeface="Host Grotesk Medium" pitchFamily="34" charset="-120"/>
              </a:rPr>
              <a:t>Source Task</a:t>
            </a:r>
            <a:endParaRPr lang="en-US" sz="2200" dirty="0"/>
          </a:p>
        </p:txBody>
      </p:sp>
      <p:sp>
        <p:nvSpPr>
          <p:cNvPr id="8" name="Text 6"/>
          <p:cNvSpPr/>
          <p:nvPr/>
        </p:nvSpPr>
        <p:spPr>
          <a:xfrm>
            <a:off x="1051084" y="4635103"/>
            <a:ext cx="5893356" cy="340162"/>
          </a:xfrm>
          <a:prstGeom prst="rect">
            <a:avLst/>
          </a:prstGeom>
          <a:noFill/>
          <a:ln/>
        </p:spPr>
        <p:txBody>
          <a:bodyPr wrap="none" lIns="0" tIns="0" rIns="0" bIns="0" rtlCol="0" anchor="t"/>
          <a:lstStyle/>
          <a:p>
            <a:pPr marL="0" indent="0" algn="l">
              <a:lnSpc>
                <a:spcPts val="2650"/>
              </a:lnSpc>
              <a:buNone/>
            </a:pPr>
            <a:r>
              <a:rPr lang="en-US" sz="1750" b="1" dirty="0">
                <a:solidFill>
                  <a:srgbClr val="384653"/>
                </a:solidFill>
                <a:latin typeface="Roboto" pitchFamily="34" charset="0"/>
                <a:ea typeface="Roboto" pitchFamily="34" charset="-122"/>
                <a:cs typeface="Roboto" pitchFamily="34" charset="-120"/>
              </a:rPr>
              <a:t>Data:</a:t>
            </a:r>
            <a:r>
              <a:rPr lang="en-US" sz="1750" dirty="0">
                <a:solidFill>
                  <a:srgbClr val="384653"/>
                </a:solidFill>
                <a:latin typeface="Roboto" pitchFamily="34" charset="0"/>
                <a:ea typeface="Roboto" pitchFamily="34" charset="-122"/>
                <a:cs typeface="Roboto" pitchFamily="34" charset="-120"/>
              </a:rPr>
              <a:t> English movie reviews</a:t>
            </a:r>
            <a:endParaRPr lang="en-US" sz="1750" dirty="0"/>
          </a:p>
        </p:txBody>
      </p:sp>
      <p:sp>
        <p:nvSpPr>
          <p:cNvPr id="9" name="Text 7"/>
          <p:cNvSpPr/>
          <p:nvPr/>
        </p:nvSpPr>
        <p:spPr>
          <a:xfrm>
            <a:off x="1051084" y="5111353"/>
            <a:ext cx="5893356" cy="340162"/>
          </a:xfrm>
          <a:prstGeom prst="rect">
            <a:avLst/>
          </a:prstGeom>
          <a:noFill/>
          <a:ln/>
        </p:spPr>
        <p:txBody>
          <a:bodyPr wrap="none" lIns="0" tIns="0" rIns="0" bIns="0" rtlCol="0" anchor="t"/>
          <a:lstStyle/>
          <a:p>
            <a:pPr marL="0" indent="0" algn="l">
              <a:lnSpc>
                <a:spcPts val="2650"/>
              </a:lnSpc>
              <a:buNone/>
            </a:pPr>
            <a:r>
              <a:rPr lang="en-US" sz="1750" b="1" dirty="0">
                <a:solidFill>
                  <a:srgbClr val="384653"/>
                </a:solidFill>
                <a:latin typeface="Roboto" pitchFamily="34" charset="0"/>
                <a:ea typeface="Roboto" pitchFamily="34" charset="-122"/>
                <a:cs typeface="Roboto" pitchFamily="34" charset="-120"/>
              </a:rPr>
              <a:t>Task:</a:t>
            </a:r>
            <a:r>
              <a:rPr lang="en-US" sz="1750" dirty="0">
                <a:solidFill>
                  <a:srgbClr val="384653"/>
                </a:solidFill>
                <a:latin typeface="Roboto" pitchFamily="34" charset="0"/>
                <a:ea typeface="Roboto" pitchFamily="34" charset="-122"/>
                <a:cs typeface="Roboto" pitchFamily="34" charset="-120"/>
              </a:rPr>
              <a:t> Sentiment analysis</a:t>
            </a:r>
            <a:endParaRPr lang="en-US" sz="1750" dirty="0"/>
          </a:p>
        </p:txBody>
      </p:sp>
      <p:sp>
        <p:nvSpPr>
          <p:cNvPr id="10" name="Text 8"/>
          <p:cNvSpPr/>
          <p:nvPr/>
        </p:nvSpPr>
        <p:spPr>
          <a:xfrm>
            <a:off x="1051084" y="5587603"/>
            <a:ext cx="5893356" cy="340162"/>
          </a:xfrm>
          <a:prstGeom prst="rect">
            <a:avLst/>
          </a:prstGeom>
          <a:noFill/>
          <a:ln/>
        </p:spPr>
        <p:txBody>
          <a:bodyPr wrap="none" lIns="0" tIns="0" rIns="0" bIns="0" rtlCol="0" anchor="t"/>
          <a:lstStyle/>
          <a:p>
            <a:pPr marL="0" indent="0" algn="l">
              <a:lnSpc>
                <a:spcPts val="2650"/>
              </a:lnSpc>
              <a:buNone/>
            </a:pPr>
            <a:r>
              <a:rPr lang="en-US" sz="1750" b="1" dirty="0">
                <a:solidFill>
                  <a:srgbClr val="384653"/>
                </a:solidFill>
                <a:latin typeface="Roboto" pitchFamily="34" charset="0"/>
                <a:ea typeface="Roboto" pitchFamily="34" charset="-122"/>
                <a:cs typeface="Roboto" pitchFamily="34" charset="-120"/>
              </a:rPr>
              <a:t>Labels:</a:t>
            </a:r>
            <a:r>
              <a:rPr lang="en-US" sz="1750" dirty="0">
                <a:solidFill>
                  <a:srgbClr val="384653"/>
                </a:solidFill>
                <a:latin typeface="Roboto" pitchFamily="34" charset="0"/>
                <a:ea typeface="Roboto" pitchFamily="34" charset="-122"/>
                <a:cs typeface="Roboto" pitchFamily="34" charset="-120"/>
              </a:rPr>
              <a:t> </a:t>
            </a:r>
            <a:r>
              <a:rPr lang="en-US" sz="1750" dirty="0">
                <a:solidFill>
                  <a:srgbClr val="000000"/>
                </a:solidFill>
                <a:latin typeface="Roboto" pitchFamily="34" charset="0"/>
                <a:ea typeface="Roboto" pitchFamily="34" charset="-122"/>
                <a:cs typeface="Roboto" pitchFamily="34" charset="-120"/>
              </a:rPr>
              <a:t>✅</a:t>
            </a:r>
            <a:r>
              <a:rPr lang="en-US" sz="1750" dirty="0">
                <a:solidFill>
                  <a:srgbClr val="384653"/>
                </a:solidFill>
                <a:latin typeface="Roboto" pitchFamily="34" charset="0"/>
                <a:ea typeface="Roboto" pitchFamily="34" charset="-122"/>
                <a:cs typeface="Roboto" pitchFamily="34" charset="-120"/>
              </a:rPr>
              <a:t> Yes, sentiment labels are available</a:t>
            </a:r>
            <a:endParaRPr lang="en-US" sz="1750" dirty="0"/>
          </a:p>
        </p:txBody>
      </p:sp>
      <p:sp>
        <p:nvSpPr>
          <p:cNvPr id="11" name="Shape 9"/>
          <p:cNvSpPr/>
          <p:nvPr/>
        </p:nvSpPr>
        <p:spPr>
          <a:xfrm>
            <a:off x="7428548" y="3206948"/>
            <a:ext cx="6408063" cy="2978110"/>
          </a:xfrm>
          <a:prstGeom prst="roundRect">
            <a:avLst>
              <a:gd name="adj" fmla="val 3199"/>
            </a:avLst>
          </a:prstGeom>
          <a:solidFill>
            <a:srgbClr val="FAF9F5"/>
          </a:solidFill>
          <a:ln w="30480">
            <a:solidFill>
              <a:srgbClr val="BFD3D8"/>
            </a:solidFill>
            <a:prstDash val="solid"/>
          </a:ln>
        </p:spPr>
      </p:sp>
      <p:sp>
        <p:nvSpPr>
          <p:cNvPr id="12" name="Shape 10"/>
          <p:cNvSpPr/>
          <p:nvPr/>
        </p:nvSpPr>
        <p:spPr>
          <a:xfrm>
            <a:off x="7459027" y="3237428"/>
            <a:ext cx="6347103" cy="680442"/>
          </a:xfrm>
          <a:prstGeom prst="roundRect">
            <a:avLst>
              <a:gd name="adj" fmla="val 8626"/>
            </a:avLst>
          </a:prstGeom>
          <a:solidFill>
            <a:srgbClr val="D9EDF2"/>
          </a:solidFill>
          <a:ln/>
        </p:spPr>
      </p:sp>
      <p:sp>
        <p:nvSpPr>
          <p:cNvPr id="13" name="Text 11"/>
          <p:cNvSpPr/>
          <p:nvPr/>
        </p:nvSpPr>
        <p:spPr>
          <a:xfrm>
            <a:off x="10462498" y="3361134"/>
            <a:ext cx="340162" cy="425291"/>
          </a:xfrm>
          <a:prstGeom prst="rect">
            <a:avLst/>
          </a:prstGeom>
          <a:noFill/>
          <a:ln/>
        </p:spPr>
        <p:txBody>
          <a:bodyPr wrap="none" lIns="0" tIns="0" rIns="0" bIns="0" rtlCol="0" anchor="t"/>
          <a:lstStyle/>
          <a:p>
            <a:pPr marL="0" indent="0" algn="l">
              <a:lnSpc>
                <a:spcPts val="2650"/>
              </a:lnSpc>
              <a:buNone/>
            </a:pPr>
            <a:r>
              <a:rPr lang="en-US" sz="2650" dirty="0">
                <a:solidFill>
                  <a:srgbClr val="384653"/>
                </a:solidFill>
                <a:latin typeface="Host Grotesk Medium" pitchFamily="34" charset="0"/>
                <a:ea typeface="Host Grotesk Medium" pitchFamily="34" charset="-122"/>
                <a:cs typeface="Host Grotesk Medium" pitchFamily="34" charset="-120"/>
              </a:rPr>
              <a:t>2</a:t>
            </a:r>
            <a:endParaRPr lang="en-US" sz="2650" dirty="0"/>
          </a:p>
        </p:txBody>
      </p:sp>
      <p:sp>
        <p:nvSpPr>
          <p:cNvPr id="14" name="Text 12"/>
          <p:cNvSpPr/>
          <p:nvPr/>
        </p:nvSpPr>
        <p:spPr>
          <a:xfrm>
            <a:off x="7685842" y="4144685"/>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384653"/>
                </a:solidFill>
                <a:latin typeface="Host Grotesk Medium" pitchFamily="34" charset="0"/>
                <a:ea typeface="Host Grotesk Medium" pitchFamily="34" charset="-122"/>
                <a:cs typeface="Host Grotesk Medium" pitchFamily="34" charset="-120"/>
              </a:rPr>
              <a:t>Target Task</a:t>
            </a:r>
            <a:endParaRPr lang="en-US" sz="2200" dirty="0"/>
          </a:p>
        </p:txBody>
      </p:sp>
      <p:sp>
        <p:nvSpPr>
          <p:cNvPr id="15" name="Text 13"/>
          <p:cNvSpPr/>
          <p:nvPr/>
        </p:nvSpPr>
        <p:spPr>
          <a:xfrm>
            <a:off x="7685842" y="4635103"/>
            <a:ext cx="5893475" cy="340162"/>
          </a:xfrm>
          <a:prstGeom prst="rect">
            <a:avLst/>
          </a:prstGeom>
          <a:noFill/>
          <a:ln/>
        </p:spPr>
        <p:txBody>
          <a:bodyPr wrap="none" lIns="0" tIns="0" rIns="0" bIns="0" rtlCol="0" anchor="t"/>
          <a:lstStyle/>
          <a:p>
            <a:pPr marL="0" indent="0" algn="l">
              <a:lnSpc>
                <a:spcPts val="2650"/>
              </a:lnSpc>
              <a:buNone/>
            </a:pPr>
            <a:r>
              <a:rPr lang="en-US" sz="1750" b="1" dirty="0">
                <a:solidFill>
                  <a:srgbClr val="384653"/>
                </a:solidFill>
                <a:latin typeface="Roboto" pitchFamily="34" charset="0"/>
                <a:ea typeface="Roboto" pitchFamily="34" charset="-122"/>
                <a:cs typeface="Roboto" pitchFamily="34" charset="-120"/>
              </a:rPr>
              <a:t>Data:</a:t>
            </a:r>
            <a:r>
              <a:rPr lang="en-US" sz="1750" dirty="0">
                <a:solidFill>
                  <a:srgbClr val="384653"/>
                </a:solidFill>
                <a:latin typeface="Roboto" pitchFamily="34" charset="0"/>
                <a:ea typeface="Roboto" pitchFamily="34" charset="-122"/>
                <a:cs typeface="Roboto" pitchFamily="34" charset="-120"/>
              </a:rPr>
              <a:t> Hindi movie reviews</a:t>
            </a:r>
            <a:endParaRPr lang="en-US" sz="1750" dirty="0"/>
          </a:p>
        </p:txBody>
      </p:sp>
      <p:sp>
        <p:nvSpPr>
          <p:cNvPr id="16" name="Text 14"/>
          <p:cNvSpPr/>
          <p:nvPr/>
        </p:nvSpPr>
        <p:spPr>
          <a:xfrm>
            <a:off x="7685842" y="5111353"/>
            <a:ext cx="5893475" cy="340162"/>
          </a:xfrm>
          <a:prstGeom prst="rect">
            <a:avLst/>
          </a:prstGeom>
          <a:noFill/>
          <a:ln/>
        </p:spPr>
        <p:txBody>
          <a:bodyPr wrap="none" lIns="0" tIns="0" rIns="0" bIns="0" rtlCol="0" anchor="t"/>
          <a:lstStyle/>
          <a:p>
            <a:pPr marL="0" indent="0" algn="l">
              <a:lnSpc>
                <a:spcPts val="2650"/>
              </a:lnSpc>
              <a:buNone/>
            </a:pPr>
            <a:r>
              <a:rPr lang="en-US" sz="1750" b="1" dirty="0">
                <a:solidFill>
                  <a:srgbClr val="384653"/>
                </a:solidFill>
                <a:latin typeface="Roboto" pitchFamily="34" charset="0"/>
                <a:ea typeface="Roboto" pitchFamily="34" charset="-122"/>
                <a:cs typeface="Roboto" pitchFamily="34" charset="-120"/>
              </a:rPr>
              <a:t>Task:</a:t>
            </a:r>
            <a:r>
              <a:rPr lang="en-US" sz="1750" dirty="0">
                <a:solidFill>
                  <a:srgbClr val="384653"/>
                </a:solidFill>
                <a:latin typeface="Roboto" pitchFamily="34" charset="0"/>
                <a:ea typeface="Roboto" pitchFamily="34" charset="-122"/>
                <a:cs typeface="Roboto" pitchFamily="34" charset="-120"/>
              </a:rPr>
              <a:t> Sentiment analysis (same task)</a:t>
            </a:r>
            <a:endParaRPr lang="en-US" sz="1750" dirty="0"/>
          </a:p>
        </p:txBody>
      </p:sp>
      <p:sp>
        <p:nvSpPr>
          <p:cNvPr id="17" name="Text 15"/>
          <p:cNvSpPr/>
          <p:nvPr/>
        </p:nvSpPr>
        <p:spPr>
          <a:xfrm>
            <a:off x="7685842" y="5587603"/>
            <a:ext cx="5893475" cy="340162"/>
          </a:xfrm>
          <a:prstGeom prst="rect">
            <a:avLst/>
          </a:prstGeom>
          <a:noFill/>
          <a:ln/>
        </p:spPr>
        <p:txBody>
          <a:bodyPr wrap="none" lIns="0" tIns="0" rIns="0" bIns="0" rtlCol="0" anchor="t"/>
          <a:lstStyle/>
          <a:p>
            <a:pPr marL="0" indent="0" algn="l">
              <a:lnSpc>
                <a:spcPts val="2650"/>
              </a:lnSpc>
              <a:buNone/>
            </a:pPr>
            <a:r>
              <a:rPr lang="en-US" sz="1750" b="1" dirty="0">
                <a:solidFill>
                  <a:srgbClr val="384653"/>
                </a:solidFill>
                <a:latin typeface="Roboto" pitchFamily="34" charset="0"/>
                <a:ea typeface="Roboto" pitchFamily="34" charset="-122"/>
                <a:cs typeface="Roboto" pitchFamily="34" charset="-120"/>
              </a:rPr>
              <a:t>Labels:</a:t>
            </a:r>
            <a:r>
              <a:rPr lang="en-US" sz="1750" dirty="0">
                <a:solidFill>
                  <a:srgbClr val="384653"/>
                </a:solidFill>
                <a:latin typeface="Roboto" pitchFamily="34" charset="0"/>
                <a:ea typeface="Roboto" pitchFamily="34" charset="-122"/>
                <a:cs typeface="Roboto" pitchFamily="34" charset="-120"/>
              </a:rPr>
              <a:t> </a:t>
            </a:r>
            <a:r>
              <a:rPr lang="en-US" sz="1750" dirty="0">
                <a:solidFill>
                  <a:srgbClr val="000000"/>
                </a:solidFill>
                <a:latin typeface="Roboto" pitchFamily="34" charset="0"/>
                <a:ea typeface="Roboto" pitchFamily="34" charset="-122"/>
                <a:cs typeface="Roboto" pitchFamily="34" charset="-120"/>
              </a:rPr>
              <a:t>❌</a:t>
            </a:r>
            <a:r>
              <a:rPr lang="en-US" sz="1750" dirty="0">
                <a:solidFill>
                  <a:srgbClr val="384653"/>
                </a:solidFill>
                <a:latin typeface="Roboto" pitchFamily="34" charset="0"/>
                <a:ea typeface="Roboto" pitchFamily="34" charset="-122"/>
                <a:cs typeface="Roboto" pitchFamily="34" charset="-120"/>
              </a:rPr>
              <a:t> No, sentiment labels are not available</a:t>
            </a:r>
            <a:endParaRPr lang="en-US" sz="1750" dirty="0"/>
          </a:p>
        </p:txBody>
      </p:sp>
      <p:sp>
        <p:nvSpPr>
          <p:cNvPr id="18" name="Text 16"/>
          <p:cNvSpPr/>
          <p:nvPr/>
        </p:nvSpPr>
        <p:spPr>
          <a:xfrm>
            <a:off x="793790" y="6440210"/>
            <a:ext cx="13042821" cy="1020485"/>
          </a:xfrm>
          <a:prstGeom prst="rect">
            <a:avLst/>
          </a:prstGeom>
          <a:noFill/>
          <a:ln/>
        </p:spPr>
        <p:txBody>
          <a:bodyPr wrap="square" lIns="0" tIns="0" rIns="0" bIns="0" rtlCol="0" anchor="t"/>
          <a:lstStyle/>
          <a:p>
            <a:pPr marL="0" indent="0" algn="l">
              <a:lnSpc>
                <a:spcPts val="2650"/>
              </a:lnSpc>
              <a:buNone/>
            </a:pPr>
            <a:r>
              <a:rPr lang="en-US" sz="1750" dirty="0">
                <a:solidFill>
                  <a:srgbClr val="384653"/>
                </a:solidFill>
                <a:latin typeface="Roboto" pitchFamily="34" charset="0"/>
                <a:ea typeface="Roboto" pitchFamily="34" charset="-122"/>
                <a:cs typeface="Roboto" pitchFamily="34" charset="-120"/>
              </a:rPr>
              <a:t>In this scenario, the task (sentiment analysis) remains constant, but the data distribution (language) changes, and there are no labels for the target domain. This perfectly illustrates Transductive Transfer Learning, where the goal is to adapt the model to the new data distribution without direct supervision on the target domain.</a:t>
            </a:r>
            <a:endParaRPr lang="en-US" sz="1750" dirty="0"/>
          </a:p>
        </p:txBody>
      </p:sp>
      <p:pic>
        <p:nvPicPr>
          <p:cNvPr id="20" name="Picture 19">
            <a:extLst>
              <a:ext uri="{FF2B5EF4-FFF2-40B4-BE49-F238E27FC236}">
                <a16:creationId xmlns:a16="http://schemas.microsoft.com/office/drawing/2014/main" id="{D59EB3EE-2891-502E-6727-D5D52A8D586F}"/>
              </a:ext>
            </a:extLst>
          </p:cNvPr>
          <p:cNvPicPr>
            <a:picLocks noChangeAspect="1"/>
          </p:cNvPicPr>
          <p:nvPr/>
        </p:nvPicPr>
        <p:blipFill>
          <a:blip r:embed="rId3"/>
          <a:stretch>
            <a:fillRect/>
          </a:stretch>
        </p:blipFill>
        <p:spPr>
          <a:xfrm>
            <a:off x="12201186" y="7715847"/>
            <a:ext cx="2429214" cy="476316"/>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781050"/>
            <a:ext cx="10001250" cy="566976"/>
          </a:xfrm>
          <a:prstGeom prst="rect">
            <a:avLst/>
          </a:prstGeom>
          <a:noFill/>
          <a:ln/>
        </p:spPr>
        <p:txBody>
          <a:bodyPr wrap="none" lIns="0" tIns="0" rIns="0" bIns="0" rtlCol="0" anchor="t"/>
          <a:lstStyle/>
          <a:p>
            <a:pPr marL="0" indent="0" algn="l">
              <a:lnSpc>
                <a:spcPts val="4450"/>
              </a:lnSpc>
              <a:buNone/>
            </a:pPr>
            <a:r>
              <a:rPr lang="en-US" sz="3550" dirty="0">
                <a:solidFill>
                  <a:srgbClr val="2E3C4E"/>
                </a:solidFill>
                <a:latin typeface="Host Grotesk Medium" pitchFamily="34" charset="0"/>
                <a:ea typeface="Host Grotesk Medium" pitchFamily="34" charset="-122"/>
                <a:cs typeface="Host Grotesk Medium" pitchFamily="34" charset="-120"/>
              </a:rPr>
              <a:t>Transfer Learning vs. Fine-Tuning: A Closer Look</a:t>
            </a:r>
            <a:endParaRPr lang="en-US" sz="3550" dirty="0"/>
          </a:p>
        </p:txBody>
      </p:sp>
      <p:sp>
        <p:nvSpPr>
          <p:cNvPr id="3" name="Text 1"/>
          <p:cNvSpPr/>
          <p:nvPr/>
        </p:nvSpPr>
        <p:spPr>
          <a:xfrm>
            <a:off x="793790" y="1638300"/>
            <a:ext cx="13042821" cy="489823"/>
          </a:xfrm>
          <a:prstGeom prst="rect">
            <a:avLst/>
          </a:prstGeom>
          <a:noFill/>
          <a:ln/>
        </p:spPr>
        <p:txBody>
          <a:bodyPr wrap="square" lIns="0" tIns="0" rIns="0" bIns="0" rtlCol="0" anchor="t"/>
          <a:lstStyle/>
          <a:p>
            <a:pPr marL="0" indent="0" algn="l">
              <a:lnSpc>
                <a:spcPts val="1900"/>
              </a:lnSpc>
              <a:buNone/>
            </a:pPr>
            <a:r>
              <a:rPr lang="en-US" sz="1400" dirty="0">
                <a:solidFill>
                  <a:srgbClr val="384653"/>
                </a:solidFill>
                <a:latin typeface="Roboto" pitchFamily="34" charset="0"/>
                <a:ea typeface="Roboto" pitchFamily="34" charset="-122"/>
                <a:cs typeface="Roboto" pitchFamily="34" charset="-120"/>
              </a:rPr>
              <a:t>It's common to conflate Transfer Learning and Fine-Tuning, but it's important to understand their hierarchical relationship: fine-tuning is a specific technique utilized within the broader framework of transfer learning.</a:t>
            </a:r>
            <a:endParaRPr lang="en-US" sz="1400" dirty="0"/>
          </a:p>
        </p:txBody>
      </p:sp>
      <p:sp>
        <p:nvSpPr>
          <p:cNvPr id="4" name="Text 2"/>
          <p:cNvSpPr/>
          <p:nvPr/>
        </p:nvSpPr>
        <p:spPr>
          <a:xfrm>
            <a:off x="1065967" y="2454593"/>
            <a:ext cx="12770644" cy="244912"/>
          </a:xfrm>
          <a:prstGeom prst="rect">
            <a:avLst/>
          </a:prstGeom>
          <a:noFill/>
          <a:ln/>
        </p:spPr>
        <p:txBody>
          <a:bodyPr wrap="none" lIns="0" tIns="0" rIns="0" bIns="0" rtlCol="0" anchor="t"/>
          <a:lstStyle/>
          <a:p>
            <a:pPr marL="0" indent="0" algn="l">
              <a:lnSpc>
                <a:spcPts val="1900"/>
              </a:lnSpc>
              <a:buNone/>
            </a:pPr>
            <a:r>
              <a:rPr lang="en-US" sz="1400" dirty="0">
                <a:solidFill>
                  <a:srgbClr val="384653"/>
                </a:solidFill>
                <a:latin typeface="Roboto" pitchFamily="34" charset="0"/>
                <a:ea typeface="Roboto" pitchFamily="34" charset="-122"/>
                <a:cs typeface="Roboto" pitchFamily="34" charset="-120"/>
              </a:rPr>
              <a:t>Fine-tuning is a technique used </a:t>
            </a:r>
            <a:r>
              <a:rPr lang="en-US" sz="1400" b="1" i="1" dirty="0">
                <a:solidFill>
                  <a:srgbClr val="384653"/>
                </a:solidFill>
                <a:latin typeface="Roboto" pitchFamily="34" charset="0"/>
                <a:ea typeface="Roboto" pitchFamily="34" charset="-122"/>
                <a:cs typeface="Roboto" pitchFamily="34" charset="-120"/>
              </a:rPr>
              <a:t>within</a:t>
            </a:r>
            <a:r>
              <a:rPr lang="en-US" sz="1400" dirty="0">
                <a:solidFill>
                  <a:srgbClr val="384653"/>
                </a:solidFill>
                <a:latin typeface="Roboto" pitchFamily="34" charset="0"/>
                <a:ea typeface="Roboto" pitchFamily="34" charset="-122"/>
                <a:cs typeface="Roboto" pitchFamily="34" charset="-120"/>
              </a:rPr>
              <a:t> transfer learning.</a:t>
            </a:r>
            <a:endParaRPr lang="en-US" sz="1400" dirty="0"/>
          </a:p>
        </p:txBody>
      </p:sp>
      <p:sp>
        <p:nvSpPr>
          <p:cNvPr id="5" name="Text 3"/>
          <p:cNvSpPr/>
          <p:nvPr/>
        </p:nvSpPr>
        <p:spPr>
          <a:xfrm>
            <a:off x="1065967" y="2862739"/>
            <a:ext cx="12770644" cy="244912"/>
          </a:xfrm>
          <a:prstGeom prst="rect">
            <a:avLst/>
          </a:prstGeom>
          <a:noFill/>
          <a:ln/>
        </p:spPr>
        <p:txBody>
          <a:bodyPr wrap="none" lIns="0" tIns="0" rIns="0" bIns="0" rtlCol="0" anchor="t"/>
          <a:lstStyle/>
          <a:p>
            <a:pPr marL="0" indent="0" algn="l">
              <a:lnSpc>
                <a:spcPts val="1900"/>
              </a:lnSpc>
              <a:buNone/>
            </a:pPr>
            <a:r>
              <a:rPr lang="en-US" sz="1400" b="1" dirty="0">
                <a:solidFill>
                  <a:srgbClr val="384653"/>
                </a:solidFill>
                <a:latin typeface="Roboto" pitchFamily="34" charset="0"/>
                <a:ea typeface="Roboto" pitchFamily="34" charset="-122"/>
                <a:cs typeface="Roboto" pitchFamily="34" charset="-120"/>
              </a:rPr>
              <a:t>Transfer learning is the broader concept; fine-tuning is one way to implement it.</a:t>
            </a:r>
            <a:endParaRPr lang="en-US" sz="1400" dirty="0"/>
          </a:p>
        </p:txBody>
      </p:sp>
      <p:sp>
        <p:nvSpPr>
          <p:cNvPr id="6" name="Shape 4"/>
          <p:cNvSpPr/>
          <p:nvPr/>
        </p:nvSpPr>
        <p:spPr>
          <a:xfrm>
            <a:off x="793790" y="2291358"/>
            <a:ext cx="22860" cy="979527"/>
          </a:xfrm>
          <a:prstGeom prst="rect">
            <a:avLst/>
          </a:prstGeom>
          <a:solidFill>
            <a:srgbClr val="95CCDA"/>
          </a:solidFill>
          <a:ln/>
        </p:spPr>
      </p:sp>
      <p:sp>
        <p:nvSpPr>
          <p:cNvPr id="7" name="Shape 5"/>
          <p:cNvSpPr/>
          <p:nvPr/>
        </p:nvSpPr>
        <p:spPr>
          <a:xfrm>
            <a:off x="793790" y="3434120"/>
            <a:ext cx="2173724" cy="978337"/>
          </a:xfrm>
          <a:prstGeom prst="roundRect">
            <a:avLst>
              <a:gd name="adj" fmla="val 7790"/>
            </a:avLst>
          </a:prstGeom>
          <a:solidFill>
            <a:srgbClr val="D9EDF2"/>
          </a:solidFill>
          <a:ln w="7620">
            <a:solidFill>
              <a:srgbClr val="BFD3D8"/>
            </a:solidFill>
            <a:prstDash val="solid"/>
          </a:ln>
        </p:spPr>
      </p:sp>
      <p:pic>
        <p:nvPicPr>
          <p:cNvPr id="8"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753076" y="3795713"/>
            <a:ext cx="255151" cy="255151"/>
          </a:xfrm>
          <a:prstGeom prst="rect">
            <a:avLst/>
          </a:prstGeom>
        </p:spPr>
      </p:pic>
      <p:sp>
        <p:nvSpPr>
          <p:cNvPr id="9" name="Text 6"/>
          <p:cNvSpPr/>
          <p:nvPr/>
        </p:nvSpPr>
        <p:spPr>
          <a:xfrm>
            <a:off x="3148965" y="3615571"/>
            <a:ext cx="2268260" cy="283488"/>
          </a:xfrm>
          <a:prstGeom prst="rect">
            <a:avLst/>
          </a:prstGeom>
          <a:noFill/>
          <a:ln/>
        </p:spPr>
        <p:txBody>
          <a:bodyPr wrap="none" lIns="0" tIns="0" rIns="0" bIns="0" rtlCol="0" anchor="t"/>
          <a:lstStyle/>
          <a:p>
            <a:pPr marL="0" indent="0" algn="l">
              <a:lnSpc>
                <a:spcPts val="2200"/>
              </a:lnSpc>
              <a:buNone/>
            </a:pPr>
            <a:r>
              <a:rPr lang="en-US" sz="1750" dirty="0">
                <a:solidFill>
                  <a:srgbClr val="384653"/>
                </a:solidFill>
                <a:latin typeface="Host Grotesk Medium" pitchFamily="34" charset="0"/>
                <a:ea typeface="Host Grotesk Medium" pitchFamily="34" charset="-122"/>
                <a:cs typeface="Host Grotesk Medium" pitchFamily="34" charset="-120"/>
              </a:rPr>
              <a:t>Transfer Learning</a:t>
            </a:r>
            <a:endParaRPr lang="en-US" sz="1750" dirty="0"/>
          </a:p>
        </p:txBody>
      </p:sp>
      <p:sp>
        <p:nvSpPr>
          <p:cNvPr id="10" name="Text 7"/>
          <p:cNvSpPr/>
          <p:nvPr/>
        </p:nvSpPr>
        <p:spPr>
          <a:xfrm>
            <a:off x="3148965" y="3986093"/>
            <a:ext cx="4441627" cy="244912"/>
          </a:xfrm>
          <a:prstGeom prst="rect">
            <a:avLst/>
          </a:prstGeom>
          <a:noFill/>
          <a:ln/>
        </p:spPr>
        <p:txBody>
          <a:bodyPr wrap="none" lIns="0" tIns="0" rIns="0" bIns="0" rtlCol="0" anchor="t"/>
          <a:lstStyle/>
          <a:p>
            <a:pPr marL="0" indent="0" algn="l">
              <a:lnSpc>
                <a:spcPts val="1900"/>
              </a:lnSpc>
              <a:buNone/>
            </a:pPr>
            <a:r>
              <a:rPr lang="en-US" sz="1400" dirty="0">
                <a:solidFill>
                  <a:srgbClr val="384653"/>
                </a:solidFill>
                <a:latin typeface="Roboto" pitchFamily="34" charset="0"/>
                <a:ea typeface="Roboto" pitchFamily="34" charset="-122"/>
                <a:cs typeface="Roboto" pitchFamily="34" charset="-120"/>
              </a:rPr>
              <a:t>The overarching concept of reusing pre-trained models.</a:t>
            </a:r>
            <a:endParaRPr lang="en-US" sz="1400" dirty="0"/>
          </a:p>
        </p:txBody>
      </p:sp>
      <p:sp>
        <p:nvSpPr>
          <p:cNvPr id="11" name="Shape 8"/>
          <p:cNvSpPr/>
          <p:nvPr/>
        </p:nvSpPr>
        <p:spPr>
          <a:xfrm>
            <a:off x="3058239" y="4402931"/>
            <a:ext cx="10687645" cy="11430"/>
          </a:xfrm>
          <a:prstGeom prst="roundRect">
            <a:avLst>
              <a:gd name="adj" fmla="val 666790"/>
            </a:avLst>
          </a:prstGeom>
          <a:solidFill>
            <a:srgbClr val="BFD3D8"/>
          </a:solidFill>
          <a:ln/>
        </p:spPr>
      </p:sp>
      <p:sp>
        <p:nvSpPr>
          <p:cNvPr id="12" name="Shape 9"/>
          <p:cNvSpPr/>
          <p:nvPr/>
        </p:nvSpPr>
        <p:spPr>
          <a:xfrm>
            <a:off x="793790" y="4503182"/>
            <a:ext cx="4347567" cy="978337"/>
          </a:xfrm>
          <a:prstGeom prst="roundRect">
            <a:avLst>
              <a:gd name="adj" fmla="val 7790"/>
            </a:avLst>
          </a:prstGeom>
          <a:solidFill>
            <a:srgbClr val="D9EDF2"/>
          </a:solidFill>
          <a:ln w="7620">
            <a:solidFill>
              <a:srgbClr val="BFD3D8"/>
            </a:solidFill>
            <a:prstDash val="solid"/>
          </a:ln>
        </p:spPr>
      </p:sp>
      <p:pic>
        <p:nvPicPr>
          <p:cNvPr id="13" name="Image 1" descr="preencoded.png"/>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839998" y="4864775"/>
            <a:ext cx="255151" cy="255151"/>
          </a:xfrm>
          <a:prstGeom prst="rect">
            <a:avLst/>
          </a:prstGeom>
        </p:spPr>
      </p:pic>
      <p:sp>
        <p:nvSpPr>
          <p:cNvPr id="14" name="Text 10"/>
          <p:cNvSpPr/>
          <p:nvPr/>
        </p:nvSpPr>
        <p:spPr>
          <a:xfrm>
            <a:off x="5322808" y="4684633"/>
            <a:ext cx="2268260" cy="283488"/>
          </a:xfrm>
          <a:prstGeom prst="rect">
            <a:avLst/>
          </a:prstGeom>
          <a:noFill/>
          <a:ln/>
        </p:spPr>
        <p:txBody>
          <a:bodyPr wrap="none" lIns="0" tIns="0" rIns="0" bIns="0" rtlCol="0" anchor="t"/>
          <a:lstStyle/>
          <a:p>
            <a:pPr marL="0" indent="0" algn="l">
              <a:lnSpc>
                <a:spcPts val="2200"/>
              </a:lnSpc>
              <a:buNone/>
            </a:pPr>
            <a:r>
              <a:rPr lang="en-US" sz="1750" dirty="0">
                <a:solidFill>
                  <a:srgbClr val="384653"/>
                </a:solidFill>
                <a:latin typeface="Host Grotesk Medium" pitchFamily="34" charset="0"/>
                <a:ea typeface="Host Grotesk Medium" pitchFamily="34" charset="-122"/>
                <a:cs typeface="Host Grotesk Medium" pitchFamily="34" charset="-120"/>
              </a:rPr>
              <a:t>Feature Extraction</a:t>
            </a:r>
            <a:endParaRPr lang="en-US" sz="1750" dirty="0"/>
          </a:p>
        </p:txBody>
      </p:sp>
      <p:sp>
        <p:nvSpPr>
          <p:cNvPr id="15" name="Text 11"/>
          <p:cNvSpPr/>
          <p:nvPr/>
        </p:nvSpPr>
        <p:spPr>
          <a:xfrm>
            <a:off x="5322808" y="5055156"/>
            <a:ext cx="6606064" cy="244912"/>
          </a:xfrm>
          <a:prstGeom prst="rect">
            <a:avLst/>
          </a:prstGeom>
          <a:noFill/>
          <a:ln/>
        </p:spPr>
        <p:txBody>
          <a:bodyPr wrap="none" lIns="0" tIns="0" rIns="0" bIns="0" rtlCol="0" anchor="t"/>
          <a:lstStyle/>
          <a:p>
            <a:pPr marL="0" indent="0" algn="l">
              <a:lnSpc>
                <a:spcPts val="1900"/>
              </a:lnSpc>
              <a:buNone/>
            </a:pPr>
            <a:r>
              <a:rPr lang="en-US" sz="1400" dirty="0">
                <a:solidFill>
                  <a:srgbClr val="384653"/>
                </a:solidFill>
                <a:latin typeface="Roboto" pitchFamily="34" charset="0"/>
                <a:ea typeface="Roboto" pitchFamily="34" charset="-122"/>
                <a:cs typeface="Roboto" pitchFamily="34" charset="-120"/>
              </a:rPr>
              <a:t>A method within Transfer Learning where the pre-trained model's layers are frozen.</a:t>
            </a:r>
            <a:endParaRPr lang="en-US" sz="1400" dirty="0"/>
          </a:p>
        </p:txBody>
      </p:sp>
      <p:sp>
        <p:nvSpPr>
          <p:cNvPr id="16" name="Shape 12"/>
          <p:cNvSpPr/>
          <p:nvPr/>
        </p:nvSpPr>
        <p:spPr>
          <a:xfrm>
            <a:off x="5232083" y="5471993"/>
            <a:ext cx="8513802" cy="11430"/>
          </a:xfrm>
          <a:prstGeom prst="roundRect">
            <a:avLst>
              <a:gd name="adj" fmla="val 666790"/>
            </a:avLst>
          </a:prstGeom>
          <a:solidFill>
            <a:srgbClr val="BFD3D8"/>
          </a:solidFill>
          <a:ln/>
        </p:spPr>
      </p:sp>
      <p:sp>
        <p:nvSpPr>
          <p:cNvPr id="17" name="Shape 13"/>
          <p:cNvSpPr/>
          <p:nvPr/>
        </p:nvSpPr>
        <p:spPr>
          <a:xfrm>
            <a:off x="793790" y="5572244"/>
            <a:ext cx="6521410" cy="1223248"/>
          </a:xfrm>
          <a:prstGeom prst="roundRect">
            <a:avLst>
              <a:gd name="adj" fmla="val 6230"/>
            </a:avLst>
          </a:prstGeom>
          <a:solidFill>
            <a:srgbClr val="D9EDF2"/>
          </a:solidFill>
          <a:ln w="7620">
            <a:solidFill>
              <a:srgbClr val="BFD3D8"/>
            </a:solidFill>
            <a:prstDash val="solid"/>
          </a:ln>
        </p:spPr>
      </p:sp>
      <p:pic>
        <p:nvPicPr>
          <p:cNvPr id="18" name="Image 2" descr="preencoded.png"/>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926919" y="6056233"/>
            <a:ext cx="255151" cy="255151"/>
          </a:xfrm>
          <a:prstGeom prst="rect">
            <a:avLst/>
          </a:prstGeom>
        </p:spPr>
      </p:pic>
      <p:sp>
        <p:nvSpPr>
          <p:cNvPr id="19" name="Text 14"/>
          <p:cNvSpPr/>
          <p:nvPr/>
        </p:nvSpPr>
        <p:spPr>
          <a:xfrm>
            <a:off x="7496651" y="5753695"/>
            <a:ext cx="2268260" cy="283488"/>
          </a:xfrm>
          <a:prstGeom prst="rect">
            <a:avLst/>
          </a:prstGeom>
          <a:noFill/>
          <a:ln/>
        </p:spPr>
        <p:txBody>
          <a:bodyPr wrap="none" lIns="0" tIns="0" rIns="0" bIns="0" rtlCol="0" anchor="t"/>
          <a:lstStyle/>
          <a:p>
            <a:pPr marL="0" indent="0" algn="l">
              <a:lnSpc>
                <a:spcPts val="2200"/>
              </a:lnSpc>
              <a:buNone/>
            </a:pPr>
            <a:r>
              <a:rPr lang="en-US" sz="1750" dirty="0">
                <a:solidFill>
                  <a:srgbClr val="384653"/>
                </a:solidFill>
                <a:latin typeface="Host Grotesk Medium" pitchFamily="34" charset="0"/>
                <a:ea typeface="Host Grotesk Medium" pitchFamily="34" charset="-122"/>
                <a:cs typeface="Host Grotesk Medium" pitchFamily="34" charset="-120"/>
              </a:rPr>
              <a:t>Fine-Tuning</a:t>
            </a:r>
            <a:endParaRPr lang="en-US" sz="1750" dirty="0"/>
          </a:p>
        </p:txBody>
      </p:sp>
      <p:sp>
        <p:nvSpPr>
          <p:cNvPr id="20" name="Text 15"/>
          <p:cNvSpPr/>
          <p:nvPr/>
        </p:nvSpPr>
        <p:spPr>
          <a:xfrm>
            <a:off x="7496651" y="6124218"/>
            <a:ext cx="6158508" cy="489823"/>
          </a:xfrm>
          <a:prstGeom prst="rect">
            <a:avLst/>
          </a:prstGeom>
          <a:noFill/>
          <a:ln/>
        </p:spPr>
        <p:txBody>
          <a:bodyPr wrap="square" lIns="0" tIns="0" rIns="0" bIns="0" rtlCol="0" anchor="t"/>
          <a:lstStyle/>
          <a:p>
            <a:pPr marL="0" indent="0" algn="l">
              <a:lnSpc>
                <a:spcPts val="1900"/>
              </a:lnSpc>
              <a:buNone/>
            </a:pPr>
            <a:r>
              <a:rPr lang="en-US" sz="1400" dirty="0">
                <a:solidFill>
                  <a:srgbClr val="384653"/>
                </a:solidFill>
                <a:latin typeface="Roboto" pitchFamily="34" charset="0"/>
                <a:ea typeface="Roboto" pitchFamily="34" charset="-122"/>
                <a:cs typeface="Roboto" pitchFamily="34" charset="-120"/>
              </a:rPr>
              <a:t>A method where the pre-trained model's later layers are unfrozen and trained.</a:t>
            </a:r>
            <a:endParaRPr lang="en-US" sz="1400" dirty="0"/>
          </a:p>
        </p:txBody>
      </p:sp>
      <p:sp>
        <p:nvSpPr>
          <p:cNvPr id="21" name="Text 16"/>
          <p:cNvSpPr/>
          <p:nvPr/>
        </p:nvSpPr>
        <p:spPr>
          <a:xfrm>
            <a:off x="793790" y="6958727"/>
            <a:ext cx="13042821" cy="489823"/>
          </a:xfrm>
          <a:prstGeom prst="rect">
            <a:avLst/>
          </a:prstGeom>
          <a:noFill/>
          <a:ln/>
        </p:spPr>
        <p:txBody>
          <a:bodyPr wrap="square" lIns="0" tIns="0" rIns="0" bIns="0" rtlCol="0" anchor="t"/>
          <a:lstStyle/>
          <a:p>
            <a:pPr marL="0" indent="0" algn="l">
              <a:lnSpc>
                <a:spcPts val="1900"/>
              </a:lnSpc>
              <a:buNone/>
            </a:pPr>
            <a:r>
              <a:rPr lang="en-US" sz="1400" dirty="0">
                <a:solidFill>
                  <a:srgbClr val="384653"/>
                </a:solidFill>
                <a:latin typeface="Roboto" pitchFamily="34" charset="0"/>
                <a:ea typeface="Roboto" pitchFamily="34" charset="-122"/>
                <a:cs typeface="Roboto" pitchFamily="34" charset="-120"/>
              </a:rPr>
              <a:t>Both feature extraction and fine-tuning are strategies for leveraging the "knowledge" (learned weights) from a pre-trained model to accelerate and improve the learning process on a new task.</a:t>
            </a:r>
            <a:endParaRPr lang="en-US" sz="1400" dirty="0"/>
          </a:p>
        </p:txBody>
      </p:sp>
      <p:pic>
        <p:nvPicPr>
          <p:cNvPr id="23" name="Picture 22">
            <a:extLst>
              <a:ext uri="{FF2B5EF4-FFF2-40B4-BE49-F238E27FC236}">
                <a16:creationId xmlns:a16="http://schemas.microsoft.com/office/drawing/2014/main" id="{8212FB62-C77A-A652-1E7B-BDB06E1A382C}"/>
              </a:ext>
            </a:extLst>
          </p:cNvPr>
          <p:cNvPicPr>
            <a:picLocks noChangeAspect="1"/>
          </p:cNvPicPr>
          <p:nvPr/>
        </p:nvPicPr>
        <p:blipFill>
          <a:blip r:embed="rId9"/>
          <a:stretch>
            <a:fillRect/>
          </a:stretch>
        </p:blipFill>
        <p:spPr>
          <a:xfrm>
            <a:off x="12201186" y="7753284"/>
            <a:ext cx="2429214" cy="476316"/>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12113" y="559475"/>
            <a:ext cx="8146018" cy="413266"/>
          </a:xfrm>
          <a:prstGeom prst="rect">
            <a:avLst/>
          </a:prstGeom>
          <a:noFill/>
          <a:ln/>
        </p:spPr>
        <p:txBody>
          <a:bodyPr wrap="none" lIns="0" tIns="0" rIns="0" bIns="0" rtlCol="0" anchor="t"/>
          <a:lstStyle/>
          <a:p>
            <a:pPr marL="0" indent="0" algn="l">
              <a:lnSpc>
                <a:spcPts val="3250"/>
              </a:lnSpc>
              <a:buNone/>
            </a:pPr>
            <a:r>
              <a:rPr lang="en-US" sz="2600" dirty="0">
                <a:solidFill>
                  <a:srgbClr val="2E3C4E"/>
                </a:solidFill>
                <a:latin typeface="Host Grotesk Medium" pitchFamily="34" charset="0"/>
                <a:ea typeface="Host Grotesk Medium" pitchFamily="34" charset="-122"/>
                <a:cs typeface="Host Grotesk Medium" pitchFamily="34" charset="-120"/>
              </a:rPr>
              <a:t>The Transfer Learning Journey: A Step-by-Step Guide</a:t>
            </a:r>
            <a:endParaRPr lang="en-US" sz="2600" dirty="0"/>
          </a:p>
        </p:txBody>
      </p:sp>
      <p:sp>
        <p:nvSpPr>
          <p:cNvPr id="3" name="Text 1"/>
          <p:cNvSpPr/>
          <p:nvPr/>
        </p:nvSpPr>
        <p:spPr>
          <a:xfrm>
            <a:off x="712113" y="1144667"/>
            <a:ext cx="13206174" cy="163592"/>
          </a:xfrm>
          <a:prstGeom prst="rect">
            <a:avLst/>
          </a:prstGeom>
          <a:noFill/>
          <a:ln/>
        </p:spPr>
        <p:txBody>
          <a:bodyPr wrap="none" lIns="0" tIns="0" rIns="0" bIns="0" rtlCol="0" anchor="t"/>
          <a:lstStyle/>
          <a:p>
            <a:pPr marL="0" indent="0" algn="l">
              <a:lnSpc>
                <a:spcPts val="1250"/>
              </a:lnSpc>
              <a:buNone/>
            </a:pPr>
            <a:r>
              <a:rPr lang="en-US" sz="1000" dirty="0">
                <a:solidFill>
                  <a:srgbClr val="384653"/>
                </a:solidFill>
                <a:latin typeface="Roboto" pitchFamily="34" charset="0"/>
                <a:ea typeface="Roboto" pitchFamily="34" charset="-122"/>
                <a:cs typeface="Roboto" pitchFamily="34" charset="-120"/>
              </a:rPr>
              <a:t>Implementing Transfer Learning involves a systematic process to effectively adapt a pre-trained model to your specific needs.</a:t>
            </a:r>
            <a:endParaRPr lang="en-US" sz="1000" dirty="0"/>
          </a:p>
        </p:txBody>
      </p:sp>
      <p:sp>
        <p:nvSpPr>
          <p:cNvPr id="4" name="Shape 2"/>
          <p:cNvSpPr/>
          <p:nvPr/>
        </p:nvSpPr>
        <p:spPr>
          <a:xfrm>
            <a:off x="7307580" y="1404938"/>
            <a:ext cx="15240" cy="6268164"/>
          </a:xfrm>
          <a:prstGeom prst="roundRect">
            <a:avLst>
              <a:gd name="adj" fmla="val 364478"/>
            </a:avLst>
          </a:prstGeom>
          <a:solidFill>
            <a:srgbClr val="BFD3D8"/>
          </a:solidFill>
          <a:ln/>
        </p:spPr>
      </p:sp>
      <p:sp>
        <p:nvSpPr>
          <p:cNvPr id="5" name="Shape 3"/>
          <p:cNvSpPr/>
          <p:nvPr/>
        </p:nvSpPr>
        <p:spPr>
          <a:xfrm>
            <a:off x="7066002" y="1546027"/>
            <a:ext cx="264438" cy="15240"/>
          </a:xfrm>
          <a:prstGeom prst="roundRect">
            <a:avLst>
              <a:gd name="adj" fmla="val 364478"/>
            </a:avLst>
          </a:prstGeom>
          <a:solidFill>
            <a:srgbClr val="BFD3D8"/>
          </a:solidFill>
          <a:ln/>
        </p:spPr>
      </p:sp>
      <p:pic>
        <p:nvPicPr>
          <p:cNvPr id="6" name="Image 0" descr="preencoded.png"/>
          <p:cNvPicPr>
            <a:picLocks noChangeAspect="1"/>
          </p:cNvPicPr>
          <p:nvPr/>
        </p:nvPicPr>
        <p:blipFill>
          <a:blip r:embed="rId3"/>
          <a:stretch>
            <a:fillRect/>
          </a:stretch>
        </p:blipFill>
        <p:spPr>
          <a:xfrm>
            <a:off x="7265610" y="1504057"/>
            <a:ext cx="99179" cy="99179"/>
          </a:xfrm>
          <a:prstGeom prst="rect">
            <a:avLst/>
          </a:prstGeom>
        </p:spPr>
      </p:pic>
      <p:sp>
        <p:nvSpPr>
          <p:cNvPr id="7" name="Text 4"/>
          <p:cNvSpPr/>
          <p:nvPr/>
        </p:nvSpPr>
        <p:spPr>
          <a:xfrm>
            <a:off x="4779050" y="1450300"/>
            <a:ext cx="2007156" cy="206573"/>
          </a:xfrm>
          <a:prstGeom prst="rect">
            <a:avLst/>
          </a:prstGeom>
          <a:noFill/>
          <a:ln/>
        </p:spPr>
        <p:txBody>
          <a:bodyPr wrap="none" lIns="0" tIns="0" rIns="0" bIns="0" rtlCol="0" anchor="t"/>
          <a:lstStyle/>
          <a:p>
            <a:pPr marL="0" indent="0" algn="r">
              <a:lnSpc>
                <a:spcPts val="1600"/>
              </a:lnSpc>
              <a:buNone/>
            </a:pPr>
            <a:r>
              <a:rPr lang="en-US" sz="1300" dirty="0">
                <a:solidFill>
                  <a:srgbClr val="384653"/>
                </a:solidFill>
                <a:latin typeface="Host Grotesk Medium" pitchFamily="34" charset="0"/>
                <a:ea typeface="Host Grotesk Medium" pitchFamily="34" charset="-122"/>
                <a:cs typeface="Host Grotesk Medium" pitchFamily="34" charset="-120"/>
              </a:rPr>
              <a:t>Decide if TL is Appropriate</a:t>
            </a:r>
            <a:endParaRPr lang="en-US" sz="1300" dirty="0"/>
          </a:p>
        </p:txBody>
      </p:sp>
      <p:sp>
        <p:nvSpPr>
          <p:cNvPr id="8" name="Text 5"/>
          <p:cNvSpPr/>
          <p:nvPr/>
        </p:nvSpPr>
        <p:spPr>
          <a:xfrm>
            <a:off x="712113" y="1708428"/>
            <a:ext cx="6074093" cy="327184"/>
          </a:xfrm>
          <a:prstGeom prst="rect">
            <a:avLst/>
          </a:prstGeom>
          <a:noFill/>
          <a:ln/>
        </p:spPr>
        <p:txBody>
          <a:bodyPr wrap="square" lIns="0" tIns="0" rIns="0" bIns="0" rtlCol="0" anchor="t"/>
          <a:lstStyle/>
          <a:p>
            <a:pPr marL="0" indent="0" algn="r">
              <a:lnSpc>
                <a:spcPts val="1250"/>
              </a:lnSpc>
              <a:buNone/>
            </a:pPr>
            <a:r>
              <a:rPr lang="en-US" sz="1000" dirty="0">
                <a:solidFill>
                  <a:srgbClr val="384653"/>
                </a:solidFill>
                <a:latin typeface="Roboto" pitchFamily="34" charset="0"/>
                <a:ea typeface="Roboto" pitchFamily="34" charset="-122"/>
                <a:cs typeface="Roboto" pitchFamily="34" charset="-120"/>
              </a:rPr>
              <a:t>Assess if your problem meets the criteria for effective transfer learning (limited data, related pre-trained model, etc.).</a:t>
            </a:r>
            <a:endParaRPr lang="en-US" sz="1000" dirty="0"/>
          </a:p>
        </p:txBody>
      </p:sp>
      <p:sp>
        <p:nvSpPr>
          <p:cNvPr id="9" name="Shape 6"/>
          <p:cNvSpPr/>
          <p:nvPr/>
        </p:nvSpPr>
        <p:spPr>
          <a:xfrm>
            <a:off x="7299960" y="2246948"/>
            <a:ext cx="264438" cy="15240"/>
          </a:xfrm>
          <a:prstGeom prst="roundRect">
            <a:avLst>
              <a:gd name="adj" fmla="val 364478"/>
            </a:avLst>
          </a:prstGeom>
          <a:solidFill>
            <a:srgbClr val="BFD3D8"/>
          </a:solidFill>
          <a:ln/>
        </p:spPr>
      </p:sp>
      <p:pic>
        <p:nvPicPr>
          <p:cNvPr id="10" name="Image 1" descr="preencoded.png"/>
          <p:cNvPicPr>
            <a:picLocks noChangeAspect="1"/>
          </p:cNvPicPr>
          <p:nvPr/>
        </p:nvPicPr>
        <p:blipFill>
          <a:blip r:embed="rId3"/>
          <a:stretch>
            <a:fillRect/>
          </a:stretch>
        </p:blipFill>
        <p:spPr>
          <a:xfrm>
            <a:off x="7265610" y="2204978"/>
            <a:ext cx="99179" cy="99179"/>
          </a:xfrm>
          <a:prstGeom prst="rect">
            <a:avLst/>
          </a:prstGeom>
        </p:spPr>
      </p:pic>
      <p:sp>
        <p:nvSpPr>
          <p:cNvPr id="11" name="Text 7"/>
          <p:cNvSpPr/>
          <p:nvPr/>
        </p:nvSpPr>
        <p:spPr>
          <a:xfrm>
            <a:off x="7844195" y="2151221"/>
            <a:ext cx="2051804" cy="206573"/>
          </a:xfrm>
          <a:prstGeom prst="rect">
            <a:avLst/>
          </a:prstGeom>
          <a:noFill/>
          <a:ln/>
        </p:spPr>
        <p:txBody>
          <a:bodyPr wrap="none" lIns="0" tIns="0" rIns="0" bIns="0" rtlCol="0" anchor="t"/>
          <a:lstStyle/>
          <a:p>
            <a:pPr marL="0" indent="0" algn="l">
              <a:lnSpc>
                <a:spcPts val="1600"/>
              </a:lnSpc>
              <a:buNone/>
            </a:pPr>
            <a:r>
              <a:rPr lang="en-US" sz="1300" dirty="0">
                <a:solidFill>
                  <a:srgbClr val="384653"/>
                </a:solidFill>
                <a:latin typeface="Host Grotesk Medium" pitchFamily="34" charset="0"/>
                <a:ea typeface="Host Grotesk Medium" pitchFamily="34" charset="-122"/>
                <a:cs typeface="Host Grotesk Medium" pitchFamily="34" charset="-120"/>
              </a:rPr>
              <a:t>Choose a Pretrained Model</a:t>
            </a:r>
            <a:endParaRPr lang="en-US" sz="1300" dirty="0"/>
          </a:p>
        </p:txBody>
      </p:sp>
      <p:sp>
        <p:nvSpPr>
          <p:cNvPr id="12" name="Text 8"/>
          <p:cNvSpPr/>
          <p:nvPr/>
        </p:nvSpPr>
        <p:spPr>
          <a:xfrm>
            <a:off x="7844195" y="2409349"/>
            <a:ext cx="6074093" cy="163592"/>
          </a:xfrm>
          <a:prstGeom prst="rect">
            <a:avLst/>
          </a:prstGeom>
          <a:noFill/>
          <a:ln/>
        </p:spPr>
        <p:txBody>
          <a:bodyPr wrap="none" lIns="0" tIns="0" rIns="0" bIns="0" rtlCol="0" anchor="t"/>
          <a:lstStyle/>
          <a:p>
            <a:pPr marL="0" indent="0" algn="l">
              <a:lnSpc>
                <a:spcPts val="1250"/>
              </a:lnSpc>
              <a:buNone/>
            </a:pPr>
            <a:r>
              <a:rPr lang="en-US" sz="1000" dirty="0">
                <a:solidFill>
                  <a:srgbClr val="384653"/>
                </a:solidFill>
                <a:latin typeface="Roboto" pitchFamily="34" charset="0"/>
                <a:ea typeface="Roboto" pitchFamily="34" charset="-122"/>
                <a:cs typeface="Roboto" pitchFamily="34" charset="-120"/>
              </a:rPr>
              <a:t>Select a robust model trained on a large, relevant dataset (e.g., ResNet, MobileNet, EfficientNet).</a:t>
            </a:r>
            <a:endParaRPr lang="en-US" sz="1000" dirty="0"/>
          </a:p>
        </p:txBody>
      </p:sp>
      <p:sp>
        <p:nvSpPr>
          <p:cNvPr id="13" name="Shape 9"/>
          <p:cNvSpPr/>
          <p:nvPr/>
        </p:nvSpPr>
        <p:spPr>
          <a:xfrm>
            <a:off x="7066002" y="2884527"/>
            <a:ext cx="264438" cy="15240"/>
          </a:xfrm>
          <a:prstGeom prst="roundRect">
            <a:avLst>
              <a:gd name="adj" fmla="val 364478"/>
            </a:avLst>
          </a:prstGeom>
          <a:solidFill>
            <a:srgbClr val="BFD3D8"/>
          </a:solidFill>
          <a:ln/>
        </p:spPr>
      </p:sp>
      <p:pic>
        <p:nvPicPr>
          <p:cNvPr id="14" name="Image 2" descr="preencoded.png"/>
          <p:cNvPicPr>
            <a:picLocks noChangeAspect="1"/>
          </p:cNvPicPr>
          <p:nvPr/>
        </p:nvPicPr>
        <p:blipFill>
          <a:blip r:embed="rId3"/>
          <a:stretch>
            <a:fillRect/>
          </a:stretch>
        </p:blipFill>
        <p:spPr>
          <a:xfrm>
            <a:off x="7265610" y="2842558"/>
            <a:ext cx="99179" cy="99179"/>
          </a:xfrm>
          <a:prstGeom prst="rect">
            <a:avLst/>
          </a:prstGeom>
        </p:spPr>
      </p:pic>
      <p:sp>
        <p:nvSpPr>
          <p:cNvPr id="15" name="Text 10"/>
          <p:cNvSpPr/>
          <p:nvPr/>
        </p:nvSpPr>
        <p:spPr>
          <a:xfrm>
            <a:off x="4930497" y="2788801"/>
            <a:ext cx="1855708" cy="206573"/>
          </a:xfrm>
          <a:prstGeom prst="rect">
            <a:avLst/>
          </a:prstGeom>
          <a:noFill/>
          <a:ln/>
        </p:spPr>
        <p:txBody>
          <a:bodyPr wrap="none" lIns="0" tIns="0" rIns="0" bIns="0" rtlCol="0" anchor="t"/>
          <a:lstStyle/>
          <a:p>
            <a:pPr marL="0" indent="0" algn="r">
              <a:lnSpc>
                <a:spcPts val="1600"/>
              </a:lnSpc>
              <a:buNone/>
            </a:pPr>
            <a:r>
              <a:rPr lang="en-US" sz="1300" dirty="0">
                <a:solidFill>
                  <a:srgbClr val="384653"/>
                </a:solidFill>
                <a:latin typeface="Host Grotesk Medium" pitchFamily="34" charset="0"/>
                <a:ea typeface="Host Grotesk Medium" pitchFamily="34" charset="-122"/>
                <a:cs typeface="Host Grotesk Medium" pitchFamily="34" charset="-120"/>
              </a:rPr>
              <a:t>Load Pretrained Weights</a:t>
            </a:r>
            <a:endParaRPr lang="en-US" sz="1300" dirty="0"/>
          </a:p>
        </p:txBody>
      </p:sp>
      <p:sp>
        <p:nvSpPr>
          <p:cNvPr id="16" name="Text 11"/>
          <p:cNvSpPr/>
          <p:nvPr/>
        </p:nvSpPr>
        <p:spPr>
          <a:xfrm>
            <a:off x="712113" y="3046928"/>
            <a:ext cx="6074093" cy="163592"/>
          </a:xfrm>
          <a:prstGeom prst="rect">
            <a:avLst/>
          </a:prstGeom>
          <a:noFill/>
          <a:ln/>
        </p:spPr>
        <p:txBody>
          <a:bodyPr wrap="none" lIns="0" tIns="0" rIns="0" bIns="0" rtlCol="0" anchor="t"/>
          <a:lstStyle/>
          <a:p>
            <a:pPr marL="0" indent="0" algn="r">
              <a:lnSpc>
                <a:spcPts val="1250"/>
              </a:lnSpc>
              <a:buNone/>
            </a:pPr>
            <a:r>
              <a:rPr lang="en-US" sz="1000" dirty="0">
                <a:solidFill>
                  <a:srgbClr val="384653"/>
                </a:solidFill>
                <a:latin typeface="Roboto" pitchFamily="34" charset="0"/>
                <a:ea typeface="Roboto" pitchFamily="34" charset="-122"/>
                <a:cs typeface="Roboto" pitchFamily="34" charset="-120"/>
              </a:rPr>
              <a:t>Initialize your chosen model with the weights from its source task.</a:t>
            </a:r>
            <a:endParaRPr lang="en-US" sz="1000" dirty="0"/>
          </a:p>
        </p:txBody>
      </p:sp>
      <p:sp>
        <p:nvSpPr>
          <p:cNvPr id="17" name="Shape 12"/>
          <p:cNvSpPr/>
          <p:nvPr/>
        </p:nvSpPr>
        <p:spPr>
          <a:xfrm>
            <a:off x="7299960" y="3522226"/>
            <a:ext cx="264438" cy="15240"/>
          </a:xfrm>
          <a:prstGeom prst="roundRect">
            <a:avLst>
              <a:gd name="adj" fmla="val 364478"/>
            </a:avLst>
          </a:prstGeom>
          <a:solidFill>
            <a:srgbClr val="BFD3D8"/>
          </a:solidFill>
          <a:ln/>
        </p:spPr>
      </p:sp>
      <p:pic>
        <p:nvPicPr>
          <p:cNvPr id="18" name="Image 3" descr="preencoded.png"/>
          <p:cNvPicPr>
            <a:picLocks noChangeAspect="1"/>
          </p:cNvPicPr>
          <p:nvPr/>
        </p:nvPicPr>
        <p:blipFill>
          <a:blip r:embed="rId3"/>
          <a:stretch>
            <a:fillRect/>
          </a:stretch>
        </p:blipFill>
        <p:spPr>
          <a:xfrm>
            <a:off x="7265610" y="3480256"/>
            <a:ext cx="99179" cy="99179"/>
          </a:xfrm>
          <a:prstGeom prst="rect">
            <a:avLst/>
          </a:prstGeom>
        </p:spPr>
      </p:pic>
      <p:sp>
        <p:nvSpPr>
          <p:cNvPr id="19" name="Text 13"/>
          <p:cNvSpPr/>
          <p:nvPr/>
        </p:nvSpPr>
        <p:spPr>
          <a:xfrm>
            <a:off x="7844195" y="3426500"/>
            <a:ext cx="1685806" cy="206573"/>
          </a:xfrm>
          <a:prstGeom prst="rect">
            <a:avLst/>
          </a:prstGeom>
          <a:noFill/>
          <a:ln/>
        </p:spPr>
        <p:txBody>
          <a:bodyPr wrap="none" lIns="0" tIns="0" rIns="0" bIns="0" rtlCol="0" anchor="t"/>
          <a:lstStyle/>
          <a:p>
            <a:pPr marL="0" indent="0" algn="l">
              <a:lnSpc>
                <a:spcPts val="1600"/>
              </a:lnSpc>
              <a:buNone/>
            </a:pPr>
            <a:r>
              <a:rPr lang="en-US" sz="1300" dirty="0">
                <a:solidFill>
                  <a:srgbClr val="384653"/>
                </a:solidFill>
                <a:latin typeface="Host Grotesk Medium" pitchFamily="34" charset="0"/>
                <a:ea typeface="Host Grotesk Medium" pitchFamily="34" charset="-122"/>
                <a:cs typeface="Host Grotesk Medium" pitchFamily="34" charset="-120"/>
              </a:rPr>
              <a:t>Remove Original Head</a:t>
            </a:r>
            <a:endParaRPr lang="en-US" sz="1300" dirty="0"/>
          </a:p>
        </p:txBody>
      </p:sp>
      <p:sp>
        <p:nvSpPr>
          <p:cNvPr id="20" name="Text 14"/>
          <p:cNvSpPr/>
          <p:nvPr/>
        </p:nvSpPr>
        <p:spPr>
          <a:xfrm>
            <a:off x="7844195" y="3684627"/>
            <a:ext cx="6074093" cy="163592"/>
          </a:xfrm>
          <a:prstGeom prst="rect">
            <a:avLst/>
          </a:prstGeom>
          <a:noFill/>
          <a:ln/>
        </p:spPr>
        <p:txBody>
          <a:bodyPr wrap="none" lIns="0" tIns="0" rIns="0" bIns="0" rtlCol="0" anchor="t"/>
          <a:lstStyle/>
          <a:p>
            <a:pPr marL="0" indent="0" algn="l">
              <a:lnSpc>
                <a:spcPts val="1250"/>
              </a:lnSpc>
              <a:buNone/>
            </a:pPr>
            <a:r>
              <a:rPr lang="en-US" sz="1000" dirty="0">
                <a:solidFill>
                  <a:srgbClr val="384653"/>
                </a:solidFill>
                <a:latin typeface="Roboto" pitchFamily="34" charset="0"/>
                <a:ea typeface="Roboto" pitchFamily="34" charset="-122"/>
                <a:cs typeface="Roboto" pitchFamily="34" charset="-120"/>
              </a:rPr>
              <a:t>Discard the final classification or output layer of the pre-trained model, as it's task-specific.</a:t>
            </a:r>
            <a:endParaRPr lang="en-US" sz="1000" dirty="0"/>
          </a:p>
        </p:txBody>
      </p:sp>
      <p:sp>
        <p:nvSpPr>
          <p:cNvPr id="21" name="Shape 15"/>
          <p:cNvSpPr/>
          <p:nvPr/>
        </p:nvSpPr>
        <p:spPr>
          <a:xfrm>
            <a:off x="7066002" y="4159925"/>
            <a:ext cx="264438" cy="15240"/>
          </a:xfrm>
          <a:prstGeom prst="roundRect">
            <a:avLst>
              <a:gd name="adj" fmla="val 364478"/>
            </a:avLst>
          </a:prstGeom>
          <a:solidFill>
            <a:srgbClr val="BFD3D8"/>
          </a:solidFill>
          <a:ln/>
        </p:spPr>
      </p:sp>
      <p:pic>
        <p:nvPicPr>
          <p:cNvPr id="22" name="Image 4" descr="preencoded.png"/>
          <p:cNvPicPr>
            <a:picLocks noChangeAspect="1"/>
          </p:cNvPicPr>
          <p:nvPr/>
        </p:nvPicPr>
        <p:blipFill>
          <a:blip r:embed="rId3"/>
          <a:stretch>
            <a:fillRect/>
          </a:stretch>
        </p:blipFill>
        <p:spPr>
          <a:xfrm>
            <a:off x="7265610" y="4117955"/>
            <a:ext cx="99179" cy="99179"/>
          </a:xfrm>
          <a:prstGeom prst="rect">
            <a:avLst/>
          </a:prstGeom>
        </p:spPr>
      </p:pic>
      <p:sp>
        <p:nvSpPr>
          <p:cNvPr id="23" name="Text 16"/>
          <p:cNvSpPr/>
          <p:nvPr/>
        </p:nvSpPr>
        <p:spPr>
          <a:xfrm>
            <a:off x="4582597" y="4064198"/>
            <a:ext cx="2203609" cy="206573"/>
          </a:xfrm>
          <a:prstGeom prst="rect">
            <a:avLst/>
          </a:prstGeom>
          <a:noFill/>
          <a:ln/>
        </p:spPr>
        <p:txBody>
          <a:bodyPr wrap="none" lIns="0" tIns="0" rIns="0" bIns="0" rtlCol="0" anchor="t"/>
          <a:lstStyle/>
          <a:p>
            <a:pPr marL="0" indent="0" algn="r">
              <a:lnSpc>
                <a:spcPts val="1600"/>
              </a:lnSpc>
              <a:buNone/>
            </a:pPr>
            <a:r>
              <a:rPr lang="en-US" sz="1300" dirty="0">
                <a:solidFill>
                  <a:srgbClr val="384653"/>
                </a:solidFill>
                <a:latin typeface="Host Grotesk Medium" pitchFamily="34" charset="0"/>
                <a:ea typeface="Host Grotesk Medium" pitchFamily="34" charset="-122"/>
                <a:cs typeface="Host Grotesk Medium" pitchFamily="34" charset="-120"/>
              </a:rPr>
              <a:t>Add New Task-Specific Head</a:t>
            </a:r>
            <a:endParaRPr lang="en-US" sz="1300" dirty="0"/>
          </a:p>
        </p:txBody>
      </p:sp>
      <p:sp>
        <p:nvSpPr>
          <p:cNvPr id="24" name="Text 17"/>
          <p:cNvSpPr/>
          <p:nvPr/>
        </p:nvSpPr>
        <p:spPr>
          <a:xfrm>
            <a:off x="712113" y="4322326"/>
            <a:ext cx="6074093" cy="163592"/>
          </a:xfrm>
          <a:prstGeom prst="rect">
            <a:avLst/>
          </a:prstGeom>
          <a:noFill/>
          <a:ln/>
        </p:spPr>
        <p:txBody>
          <a:bodyPr wrap="none" lIns="0" tIns="0" rIns="0" bIns="0" rtlCol="0" anchor="t"/>
          <a:lstStyle/>
          <a:p>
            <a:pPr marL="0" indent="0" algn="r">
              <a:lnSpc>
                <a:spcPts val="1250"/>
              </a:lnSpc>
              <a:buNone/>
            </a:pPr>
            <a:r>
              <a:rPr lang="en-US" sz="1000" dirty="0">
                <a:solidFill>
                  <a:srgbClr val="384653"/>
                </a:solidFill>
                <a:latin typeface="Roboto" pitchFamily="34" charset="0"/>
                <a:ea typeface="Roboto" pitchFamily="34" charset="-122"/>
                <a:cs typeface="Roboto" pitchFamily="34" charset="-120"/>
              </a:rPr>
              <a:t>Append a new set of layers tailored to your target task's output requirements.</a:t>
            </a:r>
            <a:endParaRPr lang="en-US" sz="1000" dirty="0"/>
          </a:p>
        </p:txBody>
      </p:sp>
      <p:sp>
        <p:nvSpPr>
          <p:cNvPr id="25" name="Shape 18"/>
          <p:cNvSpPr/>
          <p:nvPr/>
        </p:nvSpPr>
        <p:spPr>
          <a:xfrm>
            <a:off x="7299960" y="4797623"/>
            <a:ext cx="264438" cy="15240"/>
          </a:xfrm>
          <a:prstGeom prst="roundRect">
            <a:avLst>
              <a:gd name="adj" fmla="val 364478"/>
            </a:avLst>
          </a:prstGeom>
          <a:solidFill>
            <a:srgbClr val="BFD3D8"/>
          </a:solidFill>
          <a:ln/>
        </p:spPr>
      </p:sp>
      <p:pic>
        <p:nvPicPr>
          <p:cNvPr id="26" name="Image 5" descr="preencoded.png"/>
          <p:cNvPicPr>
            <a:picLocks noChangeAspect="1"/>
          </p:cNvPicPr>
          <p:nvPr/>
        </p:nvPicPr>
        <p:blipFill>
          <a:blip r:embed="rId3"/>
          <a:stretch>
            <a:fillRect/>
          </a:stretch>
        </p:blipFill>
        <p:spPr>
          <a:xfrm>
            <a:off x="7265610" y="4755654"/>
            <a:ext cx="99179" cy="99179"/>
          </a:xfrm>
          <a:prstGeom prst="rect">
            <a:avLst/>
          </a:prstGeom>
        </p:spPr>
      </p:pic>
      <p:sp>
        <p:nvSpPr>
          <p:cNvPr id="27" name="Text 19"/>
          <p:cNvSpPr/>
          <p:nvPr/>
        </p:nvSpPr>
        <p:spPr>
          <a:xfrm>
            <a:off x="7844195" y="4701897"/>
            <a:ext cx="1934528" cy="206573"/>
          </a:xfrm>
          <a:prstGeom prst="rect">
            <a:avLst/>
          </a:prstGeom>
          <a:noFill/>
          <a:ln/>
        </p:spPr>
        <p:txBody>
          <a:bodyPr wrap="none" lIns="0" tIns="0" rIns="0" bIns="0" rtlCol="0" anchor="t"/>
          <a:lstStyle/>
          <a:p>
            <a:pPr marL="0" indent="0" algn="l">
              <a:lnSpc>
                <a:spcPts val="1600"/>
              </a:lnSpc>
              <a:buNone/>
            </a:pPr>
            <a:r>
              <a:rPr lang="en-US" sz="1300" dirty="0">
                <a:solidFill>
                  <a:srgbClr val="384653"/>
                </a:solidFill>
                <a:latin typeface="Host Grotesk Medium" pitchFamily="34" charset="0"/>
                <a:ea typeface="Host Grotesk Medium" pitchFamily="34" charset="-122"/>
                <a:cs typeface="Host Grotesk Medium" pitchFamily="34" charset="-120"/>
              </a:rPr>
              <a:t>Choose Transfer Strategy</a:t>
            </a:r>
            <a:endParaRPr lang="en-US" sz="1300" dirty="0"/>
          </a:p>
        </p:txBody>
      </p:sp>
      <p:sp>
        <p:nvSpPr>
          <p:cNvPr id="28" name="Text 20"/>
          <p:cNvSpPr/>
          <p:nvPr/>
        </p:nvSpPr>
        <p:spPr>
          <a:xfrm>
            <a:off x="7844195" y="4960025"/>
            <a:ext cx="6074093" cy="163592"/>
          </a:xfrm>
          <a:prstGeom prst="rect">
            <a:avLst/>
          </a:prstGeom>
          <a:noFill/>
          <a:ln/>
        </p:spPr>
        <p:txBody>
          <a:bodyPr wrap="none" lIns="0" tIns="0" rIns="0" bIns="0" rtlCol="0" anchor="t"/>
          <a:lstStyle/>
          <a:p>
            <a:pPr marL="342900" indent="-342900" algn="l">
              <a:lnSpc>
                <a:spcPts val="1250"/>
              </a:lnSpc>
              <a:buSzPct val="100000"/>
              <a:buChar char="•"/>
            </a:pPr>
            <a:r>
              <a:rPr lang="en-US" sz="1000" b="1" dirty="0">
                <a:solidFill>
                  <a:srgbClr val="384653"/>
                </a:solidFill>
                <a:latin typeface="Roboto" pitchFamily="34" charset="0"/>
                <a:ea typeface="Roboto" pitchFamily="34" charset="-122"/>
                <a:cs typeface="Roboto" pitchFamily="34" charset="-120"/>
              </a:rPr>
              <a:t>Feature Extraction:</a:t>
            </a:r>
            <a:r>
              <a:rPr lang="en-US" sz="1000" dirty="0">
                <a:solidFill>
                  <a:srgbClr val="384653"/>
                </a:solidFill>
                <a:latin typeface="Roboto" pitchFamily="34" charset="0"/>
                <a:ea typeface="Roboto" pitchFamily="34" charset="-122"/>
                <a:cs typeface="Roboto" pitchFamily="34" charset="-120"/>
              </a:rPr>
              <a:t> Freeze all base model layers, training only the new head.</a:t>
            </a:r>
            <a:endParaRPr lang="en-US" sz="1000" dirty="0"/>
          </a:p>
        </p:txBody>
      </p:sp>
      <p:sp>
        <p:nvSpPr>
          <p:cNvPr id="29" name="Text 21"/>
          <p:cNvSpPr/>
          <p:nvPr/>
        </p:nvSpPr>
        <p:spPr>
          <a:xfrm>
            <a:off x="7844195" y="5153620"/>
            <a:ext cx="6074093" cy="163592"/>
          </a:xfrm>
          <a:prstGeom prst="rect">
            <a:avLst/>
          </a:prstGeom>
          <a:noFill/>
          <a:ln/>
        </p:spPr>
        <p:txBody>
          <a:bodyPr wrap="none" lIns="0" tIns="0" rIns="0" bIns="0" rtlCol="0" anchor="t"/>
          <a:lstStyle/>
          <a:p>
            <a:pPr marL="342900" indent="-342900" algn="l">
              <a:lnSpc>
                <a:spcPts val="1250"/>
              </a:lnSpc>
              <a:buSzPct val="100000"/>
              <a:buChar char="•"/>
            </a:pPr>
            <a:r>
              <a:rPr lang="en-US" sz="1000" b="1" dirty="0">
                <a:solidFill>
                  <a:srgbClr val="384653"/>
                </a:solidFill>
                <a:latin typeface="Roboto" pitchFamily="34" charset="0"/>
                <a:ea typeface="Roboto" pitchFamily="34" charset="-122"/>
                <a:cs typeface="Roboto" pitchFamily="34" charset="-120"/>
              </a:rPr>
              <a:t>Fine-Tuning:</a:t>
            </a:r>
            <a:r>
              <a:rPr lang="en-US" sz="1000" dirty="0">
                <a:solidFill>
                  <a:srgbClr val="384653"/>
                </a:solidFill>
                <a:latin typeface="Roboto" pitchFamily="34" charset="0"/>
                <a:ea typeface="Roboto" pitchFamily="34" charset="-122"/>
                <a:cs typeface="Roboto" pitchFamily="34" charset="-120"/>
              </a:rPr>
              <a:t> Unfreeze and train a few of the last layers of the base model along with the new head.</a:t>
            </a:r>
            <a:endParaRPr lang="en-US" sz="1000" dirty="0"/>
          </a:p>
        </p:txBody>
      </p:sp>
      <p:sp>
        <p:nvSpPr>
          <p:cNvPr id="30" name="Shape 22"/>
          <p:cNvSpPr/>
          <p:nvPr/>
        </p:nvSpPr>
        <p:spPr>
          <a:xfrm>
            <a:off x="7066002" y="5435322"/>
            <a:ext cx="264438" cy="15240"/>
          </a:xfrm>
          <a:prstGeom prst="roundRect">
            <a:avLst>
              <a:gd name="adj" fmla="val 364478"/>
            </a:avLst>
          </a:prstGeom>
          <a:solidFill>
            <a:srgbClr val="BFD3D8"/>
          </a:solidFill>
          <a:ln/>
        </p:spPr>
      </p:sp>
      <p:pic>
        <p:nvPicPr>
          <p:cNvPr id="31" name="Image 6" descr="preencoded.png"/>
          <p:cNvPicPr>
            <a:picLocks noChangeAspect="1"/>
          </p:cNvPicPr>
          <p:nvPr/>
        </p:nvPicPr>
        <p:blipFill>
          <a:blip r:embed="rId3"/>
          <a:stretch>
            <a:fillRect/>
          </a:stretch>
        </p:blipFill>
        <p:spPr>
          <a:xfrm>
            <a:off x="7265610" y="5393353"/>
            <a:ext cx="99179" cy="99179"/>
          </a:xfrm>
          <a:prstGeom prst="rect">
            <a:avLst/>
          </a:prstGeom>
        </p:spPr>
      </p:pic>
      <p:sp>
        <p:nvSpPr>
          <p:cNvPr id="32" name="Text 23"/>
          <p:cNvSpPr/>
          <p:nvPr/>
        </p:nvSpPr>
        <p:spPr>
          <a:xfrm>
            <a:off x="5133142" y="5339596"/>
            <a:ext cx="1653064" cy="206573"/>
          </a:xfrm>
          <a:prstGeom prst="rect">
            <a:avLst/>
          </a:prstGeom>
          <a:noFill/>
          <a:ln/>
        </p:spPr>
        <p:txBody>
          <a:bodyPr wrap="none" lIns="0" tIns="0" rIns="0" bIns="0" rtlCol="0" anchor="t"/>
          <a:lstStyle/>
          <a:p>
            <a:pPr marL="0" indent="0" algn="r">
              <a:lnSpc>
                <a:spcPts val="1600"/>
              </a:lnSpc>
              <a:buNone/>
            </a:pPr>
            <a:r>
              <a:rPr lang="en-US" sz="1300" dirty="0">
                <a:solidFill>
                  <a:srgbClr val="384653"/>
                </a:solidFill>
                <a:latin typeface="Host Grotesk Medium" pitchFamily="34" charset="0"/>
                <a:ea typeface="Host Grotesk Medium" pitchFamily="34" charset="-122"/>
                <a:cs typeface="Host Grotesk Medium" pitchFamily="34" charset="-120"/>
              </a:rPr>
              <a:t>Compile the Model</a:t>
            </a:r>
            <a:endParaRPr lang="en-US" sz="1300" dirty="0"/>
          </a:p>
        </p:txBody>
      </p:sp>
      <p:sp>
        <p:nvSpPr>
          <p:cNvPr id="33" name="Text 24"/>
          <p:cNvSpPr/>
          <p:nvPr/>
        </p:nvSpPr>
        <p:spPr>
          <a:xfrm>
            <a:off x="712113" y="5597723"/>
            <a:ext cx="6074093" cy="163592"/>
          </a:xfrm>
          <a:prstGeom prst="rect">
            <a:avLst/>
          </a:prstGeom>
          <a:noFill/>
          <a:ln/>
        </p:spPr>
        <p:txBody>
          <a:bodyPr wrap="none" lIns="0" tIns="0" rIns="0" bIns="0" rtlCol="0" anchor="t"/>
          <a:lstStyle/>
          <a:p>
            <a:pPr marL="0" indent="0" algn="r">
              <a:lnSpc>
                <a:spcPts val="1250"/>
              </a:lnSpc>
              <a:buNone/>
            </a:pPr>
            <a:r>
              <a:rPr lang="en-US" sz="1000" dirty="0">
                <a:solidFill>
                  <a:srgbClr val="384653"/>
                </a:solidFill>
                <a:latin typeface="Roboto" pitchFamily="34" charset="0"/>
                <a:ea typeface="Roboto" pitchFamily="34" charset="-122"/>
                <a:cs typeface="Roboto" pitchFamily="34" charset="-120"/>
              </a:rPr>
              <a:t>Select an optimizer, an appropriate loss function, and a learning rate suitable for your task.</a:t>
            </a:r>
            <a:endParaRPr lang="en-US" sz="1000" dirty="0"/>
          </a:p>
        </p:txBody>
      </p:sp>
      <p:sp>
        <p:nvSpPr>
          <p:cNvPr id="34" name="Shape 25"/>
          <p:cNvSpPr/>
          <p:nvPr/>
        </p:nvSpPr>
        <p:spPr>
          <a:xfrm>
            <a:off x="7299960" y="6073021"/>
            <a:ext cx="264438" cy="15240"/>
          </a:xfrm>
          <a:prstGeom prst="roundRect">
            <a:avLst>
              <a:gd name="adj" fmla="val 364478"/>
            </a:avLst>
          </a:prstGeom>
          <a:solidFill>
            <a:srgbClr val="BFD3D8"/>
          </a:solidFill>
          <a:ln/>
        </p:spPr>
      </p:sp>
      <p:pic>
        <p:nvPicPr>
          <p:cNvPr id="35" name="Image 7" descr="preencoded.png"/>
          <p:cNvPicPr>
            <a:picLocks noChangeAspect="1"/>
          </p:cNvPicPr>
          <p:nvPr/>
        </p:nvPicPr>
        <p:blipFill>
          <a:blip r:embed="rId3"/>
          <a:stretch>
            <a:fillRect/>
          </a:stretch>
        </p:blipFill>
        <p:spPr>
          <a:xfrm>
            <a:off x="7265610" y="6031051"/>
            <a:ext cx="99179" cy="99179"/>
          </a:xfrm>
          <a:prstGeom prst="rect">
            <a:avLst/>
          </a:prstGeom>
        </p:spPr>
      </p:pic>
      <p:sp>
        <p:nvSpPr>
          <p:cNvPr id="36" name="Text 26"/>
          <p:cNvSpPr/>
          <p:nvPr/>
        </p:nvSpPr>
        <p:spPr>
          <a:xfrm>
            <a:off x="7844195" y="5977295"/>
            <a:ext cx="1653064" cy="206573"/>
          </a:xfrm>
          <a:prstGeom prst="rect">
            <a:avLst/>
          </a:prstGeom>
          <a:noFill/>
          <a:ln/>
        </p:spPr>
        <p:txBody>
          <a:bodyPr wrap="none" lIns="0" tIns="0" rIns="0" bIns="0" rtlCol="0" anchor="t"/>
          <a:lstStyle/>
          <a:p>
            <a:pPr marL="0" indent="0" algn="l">
              <a:lnSpc>
                <a:spcPts val="1600"/>
              </a:lnSpc>
              <a:buNone/>
            </a:pPr>
            <a:r>
              <a:rPr lang="en-US" sz="1300" dirty="0">
                <a:solidFill>
                  <a:srgbClr val="384653"/>
                </a:solidFill>
                <a:latin typeface="Host Grotesk Medium" pitchFamily="34" charset="0"/>
                <a:ea typeface="Host Grotesk Medium" pitchFamily="34" charset="-122"/>
                <a:cs typeface="Host Grotesk Medium" pitchFamily="34" charset="-120"/>
              </a:rPr>
              <a:t>Train on Target Data</a:t>
            </a:r>
            <a:endParaRPr lang="en-US" sz="1300" dirty="0"/>
          </a:p>
        </p:txBody>
      </p:sp>
      <p:sp>
        <p:nvSpPr>
          <p:cNvPr id="37" name="Text 27"/>
          <p:cNvSpPr/>
          <p:nvPr/>
        </p:nvSpPr>
        <p:spPr>
          <a:xfrm>
            <a:off x="7844195" y="6235422"/>
            <a:ext cx="6074093" cy="163592"/>
          </a:xfrm>
          <a:prstGeom prst="rect">
            <a:avLst/>
          </a:prstGeom>
          <a:noFill/>
          <a:ln/>
        </p:spPr>
        <p:txBody>
          <a:bodyPr wrap="none" lIns="0" tIns="0" rIns="0" bIns="0" rtlCol="0" anchor="t"/>
          <a:lstStyle/>
          <a:p>
            <a:pPr marL="0" indent="0" algn="l">
              <a:lnSpc>
                <a:spcPts val="1250"/>
              </a:lnSpc>
              <a:buNone/>
            </a:pPr>
            <a:r>
              <a:rPr lang="en-US" sz="1000" dirty="0">
                <a:solidFill>
                  <a:srgbClr val="384653"/>
                </a:solidFill>
                <a:latin typeface="Roboto" pitchFamily="34" charset="0"/>
                <a:ea typeface="Roboto" pitchFamily="34" charset="-122"/>
                <a:cs typeface="Roboto" pitchFamily="34" charset="-120"/>
              </a:rPr>
              <a:t>Train the adapted model using your specific target dataset.</a:t>
            </a:r>
            <a:endParaRPr lang="en-US" sz="1000" dirty="0"/>
          </a:p>
        </p:txBody>
      </p:sp>
      <p:sp>
        <p:nvSpPr>
          <p:cNvPr id="38" name="Shape 28"/>
          <p:cNvSpPr/>
          <p:nvPr/>
        </p:nvSpPr>
        <p:spPr>
          <a:xfrm>
            <a:off x="7066002" y="6710720"/>
            <a:ext cx="264438" cy="15240"/>
          </a:xfrm>
          <a:prstGeom prst="roundRect">
            <a:avLst>
              <a:gd name="adj" fmla="val 364478"/>
            </a:avLst>
          </a:prstGeom>
          <a:solidFill>
            <a:srgbClr val="BFD3D8"/>
          </a:solidFill>
          <a:ln/>
        </p:spPr>
      </p:sp>
      <p:pic>
        <p:nvPicPr>
          <p:cNvPr id="39" name="Image 8" descr="preencoded.png"/>
          <p:cNvPicPr>
            <a:picLocks noChangeAspect="1"/>
          </p:cNvPicPr>
          <p:nvPr/>
        </p:nvPicPr>
        <p:blipFill>
          <a:blip r:embed="rId3"/>
          <a:stretch>
            <a:fillRect/>
          </a:stretch>
        </p:blipFill>
        <p:spPr>
          <a:xfrm>
            <a:off x="7265610" y="6668750"/>
            <a:ext cx="99179" cy="99179"/>
          </a:xfrm>
          <a:prstGeom prst="rect">
            <a:avLst/>
          </a:prstGeom>
        </p:spPr>
      </p:pic>
      <p:sp>
        <p:nvSpPr>
          <p:cNvPr id="40" name="Text 29"/>
          <p:cNvSpPr/>
          <p:nvPr/>
        </p:nvSpPr>
        <p:spPr>
          <a:xfrm>
            <a:off x="5133142" y="6614993"/>
            <a:ext cx="1653064" cy="206573"/>
          </a:xfrm>
          <a:prstGeom prst="rect">
            <a:avLst/>
          </a:prstGeom>
          <a:noFill/>
          <a:ln/>
        </p:spPr>
        <p:txBody>
          <a:bodyPr wrap="none" lIns="0" tIns="0" rIns="0" bIns="0" rtlCol="0" anchor="t"/>
          <a:lstStyle/>
          <a:p>
            <a:pPr marL="0" indent="0" algn="r">
              <a:lnSpc>
                <a:spcPts val="1600"/>
              </a:lnSpc>
              <a:buNone/>
            </a:pPr>
            <a:r>
              <a:rPr lang="en-US" sz="1300" dirty="0">
                <a:solidFill>
                  <a:srgbClr val="384653"/>
                </a:solidFill>
                <a:latin typeface="Host Grotesk Medium" pitchFamily="34" charset="0"/>
                <a:ea typeface="Host Grotesk Medium" pitchFamily="34" charset="-122"/>
                <a:cs typeface="Host Grotesk Medium" pitchFamily="34" charset="-120"/>
              </a:rPr>
              <a:t>Evaluate and Adjust</a:t>
            </a:r>
            <a:endParaRPr lang="en-US" sz="1300" dirty="0"/>
          </a:p>
        </p:txBody>
      </p:sp>
      <p:sp>
        <p:nvSpPr>
          <p:cNvPr id="41" name="Text 30"/>
          <p:cNvSpPr/>
          <p:nvPr/>
        </p:nvSpPr>
        <p:spPr>
          <a:xfrm>
            <a:off x="712113" y="6873121"/>
            <a:ext cx="6074093" cy="163592"/>
          </a:xfrm>
          <a:prstGeom prst="rect">
            <a:avLst/>
          </a:prstGeom>
          <a:noFill/>
          <a:ln/>
        </p:spPr>
        <p:txBody>
          <a:bodyPr wrap="none" lIns="0" tIns="0" rIns="0" bIns="0" rtlCol="0" anchor="t"/>
          <a:lstStyle/>
          <a:p>
            <a:pPr marL="0" indent="0" algn="r">
              <a:lnSpc>
                <a:spcPts val="1250"/>
              </a:lnSpc>
              <a:buNone/>
            </a:pPr>
            <a:r>
              <a:rPr lang="en-US" sz="1000" dirty="0">
                <a:solidFill>
                  <a:srgbClr val="384653"/>
                </a:solidFill>
                <a:latin typeface="Roboto" pitchFamily="34" charset="0"/>
                <a:ea typeface="Roboto" pitchFamily="34" charset="-122"/>
                <a:cs typeface="Roboto" pitchFamily="34" charset="-120"/>
              </a:rPr>
              <a:t>Assess the model's performance and make necessary adjustments to hyperparameters or architecture.</a:t>
            </a:r>
            <a:endParaRPr lang="en-US" sz="1000" dirty="0"/>
          </a:p>
        </p:txBody>
      </p:sp>
      <p:pic>
        <p:nvPicPr>
          <p:cNvPr id="43" name="Picture 42">
            <a:extLst>
              <a:ext uri="{FF2B5EF4-FFF2-40B4-BE49-F238E27FC236}">
                <a16:creationId xmlns:a16="http://schemas.microsoft.com/office/drawing/2014/main" id="{2206F772-8D2F-61CA-3DE3-6F346DFB1D7F}"/>
              </a:ext>
            </a:extLst>
          </p:cNvPr>
          <p:cNvPicPr>
            <a:picLocks noChangeAspect="1"/>
          </p:cNvPicPr>
          <p:nvPr/>
        </p:nvPicPr>
        <p:blipFill>
          <a:blip r:embed="rId4"/>
          <a:stretch>
            <a:fillRect/>
          </a:stretch>
        </p:blipFill>
        <p:spPr>
          <a:xfrm>
            <a:off x="12077647" y="7753284"/>
            <a:ext cx="2429214" cy="476316"/>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93790" y="1801535"/>
            <a:ext cx="6810613" cy="708779"/>
          </a:xfrm>
          <a:prstGeom prst="rect">
            <a:avLst/>
          </a:prstGeom>
          <a:noFill/>
          <a:ln/>
        </p:spPr>
        <p:txBody>
          <a:bodyPr wrap="none" lIns="0" tIns="0" rIns="0" bIns="0" rtlCol="0" anchor="t"/>
          <a:lstStyle/>
          <a:p>
            <a:pPr marL="0" indent="0" algn="l">
              <a:lnSpc>
                <a:spcPts val="5550"/>
              </a:lnSpc>
              <a:buNone/>
            </a:pPr>
            <a:r>
              <a:rPr lang="en-US" sz="4450" dirty="0">
                <a:solidFill>
                  <a:srgbClr val="2E3C4E"/>
                </a:solidFill>
                <a:latin typeface="Host Grotesk Medium" pitchFamily="34" charset="0"/>
                <a:ea typeface="Host Grotesk Medium" pitchFamily="34" charset="-122"/>
                <a:cs typeface="Host Grotesk Medium" pitchFamily="34" charset="-120"/>
              </a:rPr>
              <a:t>Popular Pretrained Models</a:t>
            </a:r>
            <a:endParaRPr lang="en-US" sz="4450" dirty="0"/>
          </a:p>
        </p:txBody>
      </p:sp>
      <p:sp>
        <p:nvSpPr>
          <p:cNvPr id="3" name="Text 1"/>
          <p:cNvSpPr/>
          <p:nvPr/>
        </p:nvSpPr>
        <p:spPr>
          <a:xfrm>
            <a:off x="793790" y="2963942"/>
            <a:ext cx="13042821" cy="340162"/>
          </a:xfrm>
          <a:prstGeom prst="rect">
            <a:avLst/>
          </a:prstGeom>
          <a:noFill/>
          <a:ln/>
        </p:spPr>
        <p:txBody>
          <a:bodyPr wrap="none" lIns="0" tIns="0" rIns="0" bIns="0" rtlCol="0" anchor="t"/>
          <a:lstStyle/>
          <a:p>
            <a:pPr marL="0" indent="0" algn="l">
              <a:lnSpc>
                <a:spcPts val="2650"/>
              </a:lnSpc>
              <a:buNone/>
            </a:pPr>
            <a:endParaRPr lang="en-US" sz="1750" dirty="0"/>
          </a:p>
        </p:txBody>
      </p:sp>
      <p:pic>
        <p:nvPicPr>
          <p:cNvPr id="4" name="Image 0" descr="preencoded.png"/>
          <p:cNvPicPr>
            <a:picLocks noChangeAspect="1"/>
          </p:cNvPicPr>
          <p:nvPr/>
        </p:nvPicPr>
        <p:blipFill>
          <a:blip r:embed="rId3"/>
          <a:stretch>
            <a:fillRect/>
          </a:stretch>
        </p:blipFill>
        <p:spPr>
          <a:xfrm>
            <a:off x="793790" y="3679746"/>
            <a:ext cx="113348" cy="113348"/>
          </a:xfrm>
          <a:prstGeom prst="rect">
            <a:avLst/>
          </a:prstGeom>
        </p:spPr>
      </p:pic>
      <p:sp>
        <p:nvSpPr>
          <p:cNvPr id="5" name="Text 2"/>
          <p:cNvSpPr/>
          <p:nvPr/>
        </p:nvSpPr>
        <p:spPr>
          <a:xfrm>
            <a:off x="1133951" y="3559254"/>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384653"/>
                </a:solidFill>
                <a:latin typeface="Host Grotesk Medium" pitchFamily="34" charset="0"/>
                <a:ea typeface="Host Grotesk Medium" pitchFamily="34" charset="-122"/>
                <a:cs typeface="Host Grotesk Medium" pitchFamily="34" charset="-120"/>
              </a:rPr>
              <a:t>VGG16 / VGG19</a:t>
            </a:r>
            <a:endParaRPr lang="en-US" sz="2200" dirty="0"/>
          </a:p>
        </p:txBody>
      </p:sp>
      <p:sp>
        <p:nvSpPr>
          <p:cNvPr id="6" name="Text 3"/>
          <p:cNvSpPr/>
          <p:nvPr/>
        </p:nvSpPr>
        <p:spPr>
          <a:xfrm>
            <a:off x="1133951" y="4049673"/>
            <a:ext cx="3818453" cy="340162"/>
          </a:xfrm>
          <a:prstGeom prst="rect">
            <a:avLst/>
          </a:prstGeom>
          <a:noFill/>
          <a:ln/>
        </p:spPr>
        <p:txBody>
          <a:bodyPr wrap="none" lIns="0" tIns="0" rIns="0" bIns="0" rtlCol="0" anchor="t"/>
          <a:lstStyle/>
          <a:p>
            <a:pPr marL="0" indent="0" algn="l">
              <a:lnSpc>
                <a:spcPts val="2650"/>
              </a:lnSpc>
              <a:buNone/>
            </a:pPr>
            <a:r>
              <a:rPr lang="en-US" sz="1750" dirty="0">
                <a:solidFill>
                  <a:srgbClr val="384653"/>
                </a:solidFill>
                <a:latin typeface="Roboto" pitchFamily="34" charset="0"/>
                <a:ea typeface="Roboto" pitchFamily="34" charset="-122"/>
                <a:cs typeface="Roboto" pitchFamily="34" charset="-120"/>
              </a:rPr>
              <a:t>Learning, baselines</a:t>
            </a:r>
            <a:endParaRPr lang="en-US" sz="1750" dirty="0"/>
          </a:p>
        </p:txBody>
      </p:sp>
      <p:pic>
        <p:nvPicPr>
          <p:cNvPr id="7" name="Image 1" descr="preencoded.png"/>
          <p:cNvPicPr>
            <a:picLocks noChangeAspect="1"/>
          </p:cNvPicPr>
          <p:nvPr/>
        </p:nvPicPr>
        <p:blipFill>
          <a:blip r:embed="rId3"/>
          <a:stretch>
            <a:fillRect/>
          </a:stretch>
        </p:blipFill>
        <p:spPr>
          <a:xfrm>
            <a:off x="5235893" y="3679746"/>
            <a:ext cx="113348" cy="113348"/>
          </a:xfrm>
          <a:prstGeom prst="rect">
            <a:avLst/>
          </a:prstGeom>
        </p:spPr>
      </p:pic>
      <p:sp>
        <p:nvSpPr>
          <p:cNvPr id="8" name="Text 4"/>
          <p:cNvSpPr/>
          <p:nvPr/>
        </p:nvSpPr>
        <p:spPr>
          <a:xfrm>
            <a:off x="5576054" y="3559254"/>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384653"/>
                </a:solidFill>
                <a:latin typeface="Host Grotesk Medium" pitchFamily="34" charset="0"/>
                <a:ea typeface="Host Grotesk Medium" pitchFamily="34" charset="-122"/>
                <a:cs typeface="Host Grotesk Medium" pitchFamily="34" charset="-120"/>
              </a:rPr>
              <a:t>ResNet</a:t>
            </a:r>
            <a:endParaRPr lang="en-US" sz="2200" dirty="0"/>
          </a:p>
        </p:txBody>
      </p:sp>
      <p:sp>
        <p:nvSpPr>
          <p:cNvPr id="9" name="Text 5"/>
          <p:cNvSpPr/>
          <p:nvPr/>
        </p:nvSpPr>
        <p:spPr>
          <a:xfrm>
            <a:off x="5576054" y="4049673"/>
            <a:ext cx="3818453" cy="340162"/>
          </a:xfrm>
          <a:prstGeom prst="rect">
            <a:avLst/>
          </a:prstGeom>
          <a:noFill/>
          <a:ln/>
        </p:spPr>
        <p:txBody>
          <a:bodyPr wrap="none" lIns="0" tIns="0" rIns="0" bIns="0" rtlCol="0" anchor="t"/>
          <a:lstStyle/>
          <a:p>
            <a:pPr marL="0" indent="0" algn="l">
              <a:lnSpc>
                <a:spcPts val="2650"/>
              </a:lnSpc>
              <a:buNone/>
            </a:pPr>
            <a:r>
              <a:rPr lang="en-US" sz="1750" dirty="0">
                <a:solidFill>
                  <a:srgbClr val="384653"/>
                </a:solidFill>
                <a:latin typeface="Roboto" pitchFamily="34" charset="0"/>
                <a:ea typeface="Roboto" pitchFamily="34" charset="-122"/>
                <a:cs typeface="Roboto" pitchFamily="34" charset="-120"/>
              </a:rPr>
              <a:t>General-purpose, stable</a:t>
            </a:r>
            <a:endParaRPr lang="en-US" sz="1750" dirty="0"/>
          </a:p>
        </p:txBody>
      </p:sp>
      <p:pic>
        <p:nvPicPr>
          <p:cNvPr id="10" name="Image 2" descr="preencoded.png"/>
          <p:cNvPicPr>
            <a:picLocks noChangeAspect="1"/>
          </p:cNvPicPr>
          <p:nvPr/>
        </p:nvPicPr>
        <p:blipFill>
          <a:blip r:embed="rId3"/>
          <a:stretch>
            <a:fillRect/>
          </a:stretch>
        </p:blipFill>
        <p:spPr>
          <a:xfrm>
            <a:off x="9677995" y="3679746"/>
            <a:ext cx="113348" cy="113348"/>
          </a:xfrm>
          <a:prstGeom prst="rect">
            <a:avLst/>
          </a:prstGeom>
        </p:spPr>
      </p:pic>
      <p:sp>
        <p:nvSpPr>
          <p:cNvPr id="11" name="Text 6"/>
          <p:cNvSpPr/>
          <p:nvPr/>
        </p:nvSpPr>
        <p:spPr>
          <a:xfrm>
            <a:off x="10018157" y="3559254"/>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384653"/>
                </a:solidFill>
                <a:latin typeface="Host Grotesk Medium" pitchFamily="34" charset="0"/>
                <a:ea typeface="Host Grotesk Medium" pitchFamily="34" charset="-122"/>
                <a:cs typeface="Host Grotesk Medium" pitchFamily="34" charset="-120"/>
              </a:rPr>
              <a:t>InceptionV3</a:t>
            </a:r>
            <a:endParaRPr lang="en-US" sz="2200" dirty="0"/>
          </a:p>
        </p:txBody>
      </p:sp>
      <p:sp>
        <p:nvSpPr>
          <p:cNvPr id="12" name="Text 7"/>
          <p:cNvSpPr/>
          <p:nvPr/>
        </p:nvSpPr>
        <p:spPr>
          <a:xfrm>
            <a:off x="10018157" y="4049673"/>
            <a:ext cx="3818453" cy="340162"/>
          </a:xfrm>
          <a:prstGeom prst="rect">
            <a:avLst/>
          </a:prstGeom>
          <a:noFill/>
          <a:ln/>
        </p:spPr>
        <p:txBody>
          <a:bodyPr wrap="none" lIns="0" tIns="0" rIns="0" bIns="0" rtlCol="0" anchor="t"/>
          <a:lstStyle/>
          <a:p>
            <a:pPr marL="0" indent="0" algn="l">
              <a:lnSpc>
                <a:spcPts val="2650"/>
              </a:lnSpc>
              <a:buNone/>
            </a:pPr>
            <a:r>
              <a:rPr lang="en-US" sz="1750" dirty="0">
                <a:solidFill>
                  <a:srgbClr val="384653"/>
                </a:solidFill>
                <a:latin typeface="Roboto" pitchFamily="34" charset="0"/>
                <a:ea typeface="Roboto" pitchFamily="34" charset="-122"/>
                <a:cs typeface="Roboto" pitchFamily="34" charset="-120"/>
              </a:rPr>
              <a:t>Multi-scale features</a:t>
            </a:r>
            <a:endParaRPr lang="en-US" sz="1750" dirty="0"/>
          </a:p>
        </p:txBody>
      </p:sp>
      <p:sp>
        <p:nvSpPr>
          <p:cNvPr id="13" name="Text 8"/>
          <p:cNvSpPr/>
          <p:nvPr/>
        </p:nvSpPr>
        <p:spPr>
          <a:xfrm>
            <a:off x="10018157" y="4525923"/>
            <a:ext cx="3818453" cy="340162"/>
          </a:xfrm>
          <a:prstGeom prst="rect">
            <a:avLst/>
          </a:prstGeom>
          <a:noFill/>
          <a:ln/>
        </p:spPr>
        <p:txBody>
          <a:bodyPr wrap="none" lIns="0" tIns="0" rIns="0" bIns="0" rtlCol="0" anchor="t"/>
          <a:lstStyle/>
          <a:p>
            <a:pPr marL="0" indent="0" algn="l">
              <a:lnSpc>
                <a:spcPts val="2650"/>
              </a:lnSpc>
              <a:buNone/>
            </a:pPr>
            <a:endParaRPr lang="en-US" sz="1750" dirty="0"/>
          </a:p>
        </p:txBody>
      </p:sp>
      <p:sp>
        <p:nvSpPr>
          <p:cNvPr id="14" name="Text 9"/>
          <p:cNvSpPr/>
          <p:nvPr/>
        </p:nvSpPr>
        <p:spPr>
          <a:xfrm>
            <a:off x="10018157" y="5002173"/>
            <a:ext cx="3818453" cy="340162"/>
          </a:xfrm>
          <a:prstGeom prst="rect">
            <a:avLst/>
          </a:prstGeom>
          <a:noFill/>
          <a:ln/>
        </p:spPr>
        <p:txBody>
          <a:bodyPr wrap="none" lIns="0" tIns="0" rIns="0" bIns="0" rtlCol="0" anchor="t"/>
          <a:lstStyle/>
          <a:p>
            <a:pPr marL="0" indent="0" algn="l">
              <a:lnSpc>
                <a:spcPts val="2650"/>
              </a:lnSpc>
              <a:buNone/>
            </a:pPr>
            <a:endParaRPr lang="en-US" sz="1750" dirty="0"/>
          </a:p>
        </p:txBody>
      </p:sp>
      <p:pic>
        <p:nvPicPr>
          <p:cNvPr id="15" name="Image 3" descr="preencoded.png"/>
          <p:cNvPicPr>
            <a:picLocks noChangeAspect="1"/>
          </p:cNvPicPr>
          <p:nvPr/>
        </p:nvPicPr>
        <p:blipFill>
          <a:blip r:embed="rId3"/>
          <a:stretch>
            <a:fillRect/>
          </a:stretch>
        </p:blipFill>
        <p:spPr>
          <a:xfrm>
            <a:off x="793790" y="5717977"/>
            <a:ext cx="113348" cy="113348"/>
          </a:xfrm>
          <a:prstGeom prst="rect">
            <a:avLst/>
          </a:prstGeom>
        </p:spPr>
      </p:pic>
      <p:sp>
        <p:nvSpPr>
          <p:cNvPr id="16" name="Text 10"/>
          <p:cNvSpPr/>
          <p:nvPr/>
        </p:nvSpPr>
        <p:spPr>
          <a:xfrm>
            <a:off x="1133951" y="5597485"/>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384653"/>
                </a:solidFill>
                <a:latin typeface="Host Grotesk Medium" pitchFamily="34" charset="0"/>
                <a:ea typeface="Host Grotesk Medium" pitchFamily="34" charset="-122"/>
                <a:cs typeface="Host Grotesk Medium" pitchFamily="34" charset="-120"/>
              </a:rPr>
              <a:t>Xception</a:t>
            </a:r>
            <a:endParaRPr lang="en-US" sz="2200" dirty="0"/>
          </a:p>
        </p:txBody>
      </p:sp>
      <p:sp>
        <p:nvSpPr>
          <p:cNvPr id="17" name="Text 11"/>
          <p:cNvSpPr/>
          <p:nvPr/>
        </p:nvSpPr>
        <p:spPr>
          <a:xfrm>
            <a:off x="1133951" y="6087904"/>
            <a:ext cx="3818453" cy="340162"/>
          </a:xfrm>
          <a:prstGeom prst="rect">
            <a:avLst/>
          </a:prstGeom>
          <a:noFill/>
          <a:ln/>
        </p:spPr>
        <p:txBody>
          <a:bodyPr wrap="none" lIns="0" tIns="0" rIns="0" bIns="0" rtlCol="0" anchor="t"/>
          <a:lstStyle/>
          <a:p>
            <a:pPr marL="0" indent="0" algn="l">
              <a:lnSpc>
                <a:spcPts val="2650"/>
              </a:lnSpc>
              <a:buNone/>
            </a:pPr>
            <a:r>
              <a:rPr lang="en-US" sz="1750" dirty="0">
                <a:solidFill>
                  <a:srgbClr val="384653"/>
                </a:solidFill>
                <a:latin typeface="Roboto" pitchFamily="34" charset="0"/>
                <a:ea typeface="Roboto" pitchFamily="34" charset="-122"/>
                <a:cs typeface="Roboto" pitchFamily="34" charset="-120"/>
              </a:rPr>
              <a:t>Efficient deep CNN</a:t>
            </a:r>
            <a:endParaRPr lang="en-US" sz="1750" dirty="0"/>
          </a:p>
        </p:txBody>
      </p:sp>
      <p:pic>
        <p:nvPicPr>
          <p:cNvPr id="18" name="Image 4" descr="preencoded.png"/>
          <p:cNvPicPr>
            <a:picLocks noChangeAspect="1"/>
          </p:cNvPicPr>
          <p:nvPr/>
        </p:nvPicPr>
        <p:blipFill>
          <a:blip r:embed="rId3"/>
          <a:stretch>
            <a:fillRect/>
          </a:stretch>
        </p:blipFill>
        <p:spPr>
          <a:xfrm>
            <a:off x="5235893" y="5717977"/>
            <a:ext cx="113348" cy="113348"/>
          </a:xfrm>
          <a:prstGeom prst="rect">
            <a:avLst/>
          </a:prstGeom>
        </p:spPr>
      </p:pic>
      <p:sp>
        <p:nvSpPr>
          <p:cNvPr id="19" name="Text 12"/>
          <p:cNvSpPr/>
          <p:nvPr/>
        </p:nvSpPr>
        <p:spPr>
          <a:xfrm>
            <a:off x="5576054" y="5597485"/>
            <a:ext cx="3075503" cy="354330"/>
          </a:xfrm>
          <a:prstGeom prst="rect">
            <a:avLst/>
          </a:prstGeom>
          <a:noFill/>
          <a:ln/>
        </p:spPr>
        <p:txBody>
          <a:bodyPr wrap="none" lIns="0" tIns="0" rIns="0" bIns="0" rtlCol="0" anchor="t"/>
          <a:lstStyle/>
          <a:p>
            <a:pPr marL="0" indent="0" algn="l">
              <a:lnSpc>
                <a:spcPts val="2750"/>
              </a:lnSpc>
              <a:buNone/>
            </a:pPr>
            <a:r>
              <a:rPr lang="en-US" sz="2200" dirty="0">
                <a:solidFill>
                  <a:srgbClr val="384653"/>
                </a:solidFill>
                <a:latin typeface="Host Grotesk Medium" pitchFamily="34" charset="0"/>
                <a:ea typeface="Host Grotesk Medium" pitchFamily="34" charset="-122"/>
                <a:cs typeface="Host Grotesk Medium" pitchFamily="34" charset="-120"/>
              </a:rPr>
              <a:t>MobileNetV1 / V2 / V3</a:t>
            </a:r>
            <a:endParaRPr lang="en-US" sz="2200" dirty="0"/>
          </a:p>
        </p:txBody>
      </p:sp>
      <p:sp>
        <p:nvSpPr>
          <p:cNvPr id="20" name="Text 13"/>
          <p:cNvSpPr/>
          <p:nvPr/>
        </p:nvSpPr>
        <p:spPr>
          <a:xfrm>
            <a:off x="5576054" y="6087904"/>
            <a:ext cx="3818453" cy="340162"/>
          </a:xfrm>
          <a:prstGeom prst="rect">
            <a:avLst/>
          </a:prstGeom>
          <a:noFill/>
          <a:ln/>
        </p:spPr>
        <p:txBody>
          <a:bodyPr wrap="none" lIns="0" tIns="0" rIns="0" bIns="0" rtlCol="0" anchor="t"/>
          <a:lstStyle/>
          <a:p>
            <a:pPr marL="0" indent="0" algn="l">
              <a:lnSpc>
                <a:spcPts val="2650"/>
              </a:lnSpc>
              <a:buNone/>
            </a:pPr>
            <a:r>
              <a:rPr lang="en-US" sz="1750" dirty="0">
                <a:solidFill>
                  <a:srgbClr val="384653"/>
                </a:solidFill>
                <a:latin typeface="Roboto" pitchFamily="34" charset="0"/>
                <a:ea typeface="Roboto" pitchFamily="34" charset="-122"/>
                <a:cs typeface="Roboto" pitchFamily="34" charset="-120"/>
              </a:rPr>
              <a:t>Mobile, Lightweight models</a:t>
            </a:r>
            <a:endParaRPr lang="en-US" sz="1750" dirty="0"/>
          </a:p>
        </p:txBody>
      </p:sp>
      <p:pic>
        <p:nvPicPr>
          <p:cNvPr id="21" name="Image 5" descr="preencoded.png"/>
          <p:cNvPicPr>
            <a:picLocks noChangeAspect="1"/>
          </p:cNvPicPr>
          <p:nvPr/>
        </p:nvPicPr>
        <p:blipFill>
          <a:blip r:embed="rId3"/>
          <a:stretch>
            <a:fillRect/>
          </a:stretch>
        </p:blipFill>
        <p:spPr>
          <a:xfrm>
            <a:off x="9677995" y="5717977"/>
            <a:ext cx="113348" cy="113348"/>
          </a:xfrm>
          <a:prstGeom prst="rect">
            <a:avLst/>
          </a:prstGeom>
        </p:spPr>
      </p:pic>
      <p:sp>
        <p:nvSpPr>
          <p:cNvPr id="22" name="Text 14"/>
          <p:cNvSpPr/>
          <p:nvPr/>
        </p:nvSpPr>
        <p:spPr>
          <a:xfrm>
            <a:off x="10018157" y="5597485"/>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384653"/>
                </a:solidFill>
                <a:latin typeface="Host Grotesk Medium" pitchFamily="34" charset="0"/>
                <a:ea typeface="Host Grotesk Medium" pitchFamily="34" charset="-122"/>
                <a:cs typeface="Host Grotesk Medium" pitchFamily="34" charset="-120"/>
              </a:rPr>
              <a:t>SqueezeNet</a:t>
            </a:r>
            <a:endParaRPr lang="en-US" sz="2200" dirty="0"/>
          </a:p>
        </p:txBody>
      </p:sp>
      <p:sp>
        <p:nvSpPr>
          <p:cNvPr id="23" name="Text 15"/>
          <p:cNvSpPr/>
          <p:nvPr/>
        </p:nvSpPr>
        <p:spPr>
          <a:xfrm>
            <a:off x="10018157" y="6087904"/>
            <a:ext cx="3818453" cy="340162"/>
          </a:xfrm>
          <a:prstGeom prst="rect">
            <a:avLst/>
          </a:prstGeom>
          <a:noFill/>
          <a:ln/>
        </p:spPr>
        <p:txBody>
          <a:bodyPr wrap="none" lIns="0" tIns="0" rIns="0" bIns="0" rtlCol="0" anchor="t"/>
          <a:lstStyle/>
          <a:p>
            <a:pPr marL="0" indent="0" algn="l">
              <a:lnSpc>
                <a:spcPts val="2650"/>
              </a:lnSpc>
              <a:buNone/>
            </a:pPr>
            <a:r>
              <a:rPr lang="en-US" sz="1750" dirty="0">
                <a:solidFill>
                  <a:srgbClr val="384653"/>
                </a:solidFill>
                <a:latin typeface="Roboto" pitchFamily="34" charset="0"/>
                <a:ea typeface="Roboto" pitchFamily="34" charset="-122"/>
                <a:cs typeface="Roboto" pitchFamily="34" charset="-120"/>
              </a:rPr>
              <a:t>Tiny models</a:t>
            </a:r>
            <a:endParaRPr lang="en-US" sz="1750" dirty="0"/>
          </a:p>
        </p:txBody>
      </p:sp>
      <p:pic>
        <p:nvPicPr>
          <p:cNvPr id="25" name="Picture 24">
            <a:extLst>
              <a:ext uri="{FF2B5EF4-FFF2-40B4-BE49-F238E27FC236}">
                <a16:creationId xmlns:a16="http://schemas.microsoft.com/office/drawing/2014/main" id="{13899860-DB81-D44C-7720-84E77CAED670}"/>
              </a:ext>
            </a:extLst>
          </p:cNvPr>
          <p:cNvPicPr>
            <a:picLocks noChangeAspect="1"/>
          </p:cNvPicPr>
          <p:nvPr/>
        </p:nvPicPr>
        <p:blipFill>
          <a:blip r:embed="rId4"/>
          <a:stretch>
            <a:fillRect/>
          </a:stretch>
        </p:blipFill>
        <p:spPr>
          <a:xfrm>
            <a:off x="12122251" y="7721611"/>
            <a:ext cx="2429214" cy="476316"/>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3051572"/>
            <a:ext cx="13042821" cy="2126456"/>
          </a:xfrm>
          <a:prstGeom prst="rect">
            <a:avLst/>
          </a:prstGeom>
          <a:noFill/>
          <a:ln/>
        </p:spPr>
        <p:txBody>
          <a:bodyPr wrap="none" lIns="0" tIns="0" rIns="0" bIns="0" rtlCol="0" anchor="t"/>
          <a:lstStyle/>
          <a:p>
            <a:pPr marL="0" indent="0" algn="ctr">
              <a:lnSpc>
                <a:spcPts val="16700"/>
              </a:lnSpc>
              <a:buNone/>
            </a:pPr>
            <a:r>
              <a:rPr lang="en-US" sz="13350" dirty="0">
                <a:solidFill>
                  <a:srgbClr val="2E3C4E"/>
                </a:solidFill>
                <a:latin typeface="Host Grotesk Medium" pitchFamily="34" charset="0"/>
                <a:ea typeface="Host Grotesk Medium" pitchFamily="34" charset="-122"/>
                <a:cs typeface="Host Grotesk Medium" pitchFamily="34" charset="-120"/>
              </a:rPr>
              <a:t>Thank You</a:t>
            </a:r>
            <a:endParaRPr lang="en-US" sz="13350" dirty="0"/>
          </a:p>
        </p:txBody>
      </p:sp>
      <p:pic>
        <p:nvPicPr>
          <p:cNvPr id="4" name="Picture 3">
            <a:extLst>
              <a:ext uri="{FF2B5EF4-FFF2-40B4-BE49-F238E27FC236}">
                <a16:creationId xmlns:a16="http://schemas.microsoft.com/office/drawing/2014/main" id="{84B8EA45-E81D-A89F-87AD-2F0918D7C146}"/>
              </a:ext>
            </a:extLst>
          </p:cNvPr>
          <p:cNvPicPr>
            <a:picLocks noChangeAspect="1"/>
          </p:cNvPicPr>
          <p:nvPr/>
        </p:nvPicPr>
        <p:blipFill>
          <a:blip r:embed="rId3"/>
          <a:stretch>
            <a:fillRect/>
          </a:stretch>
        </p:blipFill>
        <p:spPr>
          <a:xfrm>
            <a:off x="12122251" y="7753284"/>
            <a:ext cx="2429214" cy="476316"/>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TotalTime>
  <Words>933</Words>
  <Application>Microsoft Office PowerPoint</Application>
  <PresentationFormat>Custom</PresentationFormat>
  <Paragraphs>107</Paragraphs>
  <Slides>8</Slides>
  <Notes>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vt:i4>
      </vt:variant>
    </vt:vector>
  </HeadingPairs>
  <TitlesOfParts>
    <vt:vector size="12" baseType="lpstr">
      <vt:lpstr>Roboto</vt:lpstr>
      <vt:lpstr>Host Grotesk Medium</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Mangesh</dc:creator>
  <cp:lastModifiedBy>Mangesh Salunke</cp:lastModifiedBy>
  <cp:revision>2</cp:revision>
  <dcterms:created xsi:type="dcterms:W3CDTF">2026-01-18T17:42:27Z</dcterms:created>
  <dcterms:modified xsi:type="dcterms:W3CDTF">2026-01-18T17:47:58Z</dcterms:modified>
</cp:coreProperties>
</file>